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4" r:id="rId1"/>
  </p:sldMasterIdLst>
  <p:sldIdLst>
    <p:sldId id="256" r:id="rId2"/>
    <p:sldId id="320" r:id="rId3"/>
    <p:sldId id="348" r:id="rId4"/>
    <p:sldId id="349" r:id="rId5"/>
    <p:sldId id="350" r:id="rId6"/>
    <p:sldId id="351" r:id="rId7"/>
    <p:sldId id="352" r:id="rId8"/>
    <p:sldId id="353" r:id="rId9"/>
    <p:sldId id="354" r:id="rId10"/>
    <p:sldId id="368" r:id="rId11"/>
    <p:sldId id="324" r:id="rId12"/>
    <p:sldId id="355" r:id="rId13"/>
    <p:sldId id="357" r:id="rId14"/>
    <p:sldId id="356" r:id="rId15"/>
    <p:sldId id="359" r:id="rId16"/>
    <p:sldId id="358" r:id="rId17"/>
    <p:sldId id="331" r:id="rId18"/>
    <p:sldId id="401" r:id="rId19"/>
    <p:sldId id="400" r:id="rId20"/>
    <p:sldId id="339" r:id="rId21"/>
    <p:sldId id="402" r:id="rId22"/>
    <p:sldId id="332" r:id="rId23"/>
    <p:sldId id="374" r:id="rId24"/>
    <p:sldId id="376" r:id="rId25"/>
    <p:sldId id="375" r:id="rId26"/>
    <p:sldId id="377" r:id="rId27"/>
    <p:sldId id="378" r:id="rId28"/>
    <p:sldId id="379" r:id="rId29"/>
    <p:sldId id="334" r:id="rId30"/>
    <p:sldId id="383" r:id="rId31"/>
    <p:sldId id="380" r:id="rId32"/>
    <p:sldId id="381" r:id="rId33"/>
    <p:sldId id="387" r:id="rId34"/>
    <p:sldId id="388" r:id="rId35"/>
    <p:sldId id="389" r:id="rId36"/>
    <p:sldId id="391" r:id="rId37"/>
    <p:sldId id="390" r:id="rId38"/>
    <p:sldId id="392" r:id="rId39"/>
    <p:sldId id="393" r:id="rId40"/>
    <p:sldId id="386" r:id="rId41"/>
    <p:sldId id="340" r:id="rId42"/>
    <p:sldId id="385" r:id="rId43"/>
    <p:sldId id="384" r:id="rId44"/>
    <p:sldId id="394" r:id="rId45"/>
    <p:sldId id="395" r:id="rId46"/>
    <p:sldId id="396" r:id="rId47"/>
    <p:sldId id="399" r:id="rId48"/>
    <p:sldId id="337" r:id="rId49"/>
    <p:sldId id="338" r:id="rId50"/>
    <p:sldId id="370" r:id="rId51"/>
    <p:sldId id="369" r:id="rId52"/>
    <p:sldId id="371" r:id="rId53"/>
    <p:sldId id="372" r:id="rId54"/>
    <p:sldId id="346" r:id="rId55"/>
    <p:sldId id="397" r:id="rId56"/>
    <p:sldId id="373" r:id="rId57"/>
    <p:sldId id="398" r:id="rId58"/>
    <p:sldId id="412" r:id="rId59"/>
    <p:sldId id="363" r:id="rId60"/>
    <p:sldId id="364" r:id="rId61"/>
    <p:sldId id="365" r:id="rId62"/>
    <p:sldId id="367" r:id="rId63"/>
    <p:sldId id="366" r:id="rId64"/>
    <p:sldId id="416" r:id="rId65"/>
    <p:sldId id="413" r:id="rId66"/>
    <p:sldId id="414" r:id="rId67"/>
    <p:sldId id="360" r:id="rId68"/>
    <p:sldId id="415" r:id="rId69"/>
    <p:sldId id="362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B850"/>
    <a:srgbClr val="5B9236"/>
    <a:srgbClr val="87BF61"/>
    <a:srgbClr val="5378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g>
</file>

<file path=ppt/media/image11.jpg>
</file>

<file path=ppt/media/image12.jpg>
</file>

<file path=ppt/media/image13.jpeg>
</file>

<file path=ppt/media/image14.jpeg>
</file>

<file path=ppt/media/image15.jpeg>
</file>

<file path=ppt/media/image16.jpg>
</file>

<file path=ppt/media/image17.jpeg>
</file>

<file path=ppt/media/image18.png>
</file>

<file path=ppt/media/image19.pn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eg>
</file>

<file path=ppt/media/image34.jpeg>
</file>

<file path=ppt/media/image35.jpg>
</file>

<file path=ppt/media/image36.jpg>
</file>

<file path=ppt/media/image37.png>
</file>

<file path=ppt/media/image38.png>
</file>

<file path=ppt/media/image39.pn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F5A2-63C1-45E6-B355-50B576340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397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F5A2-63C1-45E6-B355-50B576340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9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F5A2-63C1-45E6-B355-50B576340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95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F5A2-63C1-45E6-B355-50B576340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77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F5A2-63C1-45E6-B355-50B576340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F5A2-63C1-45E6-B355-50B576340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15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F5A2-63C1-45E6-B355-50B576340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866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F5A2-63C1-45E6-B355-50B576340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04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F5A2-63C1-45E6-B355-50B576340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706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F5A2-63C1-45E6-B355-50B576340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75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F5A2-63C1-45E6-B355-50B576340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342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378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E9C61-D0C9-42CB-ACA9-4E295505F411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EF5A2-63C1-45E6-B355-50B576340C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38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jpg"/><Relationship Id="rId7" Type="http://schemas.openxmlformats.org/officeDocument/2006/relationships/image" Target="../media/image7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6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image" Target="../media/image9.jpg"/><Relationship Id="rId7" Type="http://schemas.openxmlformats.org/officeDocument/2006/relationships/image" Target="../media/image3.jpg"/><Relationship Id="rId12" Type="http://schemas.openxmlformats.org/officeDocument/2006/relationships/image" Target="../media/image8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11" Type="http://schemas.openxmlformats.org/officeDocument/2006/relationships/image" Target="../media/image12.jpg"/><Relationship Id="rId5" Type="http://schemas.openxmlformats.org/officeDocument/2006/relationships/image" Target="../media/image6.jpeg"/><Relationship Id="rId10" Type="http://schemas.openxmlformats.org/officeDocument/2006/relationships/image" Target="../media/image11.jpg"/><Relationship Id="rId4" Type="http://schemas.openxmlformats.org/officeDocument/2006/relationships/image" Target="../media/image2.jpg"/><Relationship Id="rId9" Type="http://schemas.openxmlformats.org/officeDocument/2006/relationships/image" Target="../media/image7.jp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2.jpg"/><Relationship Id="rId3" Type="http://schemas.openxmlformats.org/officeDocument/2006/relationships/image" Target="../media/image13.jpeg"/><Relationship Id="rId7" Type="http://schemas.openxmlformats.org/officeDocument/2006/relationships/image" Target="../media/image6.jpeg"/><Relationship Id="rId12" Type="http://schemas.openxmlformats.org/officeDocument/2006/relationships/image" Target="../media/image11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openxmlformats.org/officeDocument/2006/relationships/image" Target="../media/image7.jpg"/><Relationship Id="rId5" Type="http://schemas.openxmlformats.org/officeDocument/2006/relationships/image" Target="../media/image2.jpg"/><Relationship Id="rId15" Type="http://schemas.openxmlformats.org/officeDocument/2006/relationships/image" Target="../media/image15.jpeg"/><Relationship Id="rId10" Type="http://schemas.openxmlformats.org/officeDocument/2006/relationships/image" Target="../media/image4.jpg"/><Relationship Id="rId4" Type="http://schemas.openxmlformats.org/officeDocument/2006/relationships/image" Target="../media/image9.jpg"/><Relationship Id="rId9" Type="http://schemas.openxmlformats.org/officeDocument/2006/relationships/image" Target="../media/image3.jpg"/><Relationship Id="rId1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7.jpg"/><Relationship Id="rId3" Type="http://schemas.openxmlformats.org/officeDocument/2006/relationships/image" Target="../media/image16.jpg"/><Relationship Id="rId7" Type="http://schemas.openxmlformats.org/officeDocument/2006/relationships/image" Target="../media/image14.jpeg"/><Relationship Id="rId12" Type="http://schemas.openxmlformats.org/officeDocument/2006/relationships/image" Target="../media/image4.jpg"/><Relationship Id="rId17" Type="http://schemas.openxmlformats.org/officeDocument/2006/relationships/image" Target="../media/image15.jpeg"/><Relationship Id="rId2" Type="http://schemas.openxmlformats.org/officeDocument/2006/relationships/image" Target="../media/image5.jpg"/><Relationship Id="rId16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11" Type="http://schemas.openxmlformats.org/officeDocument/2006/relationships/image" Target="../media/image17.jpeg"/><Relationship Id="rId5" Type="http://schemas.openxmlformats.org/officeDocument/2006/relationships/image" Target="../media/image9.jpg"/><Relationship Id="rId15" Type="http://schemas.openxmlformats.org/officeDocument/2006/relationships/image" Target="../media/image12.jpg"/><Relationship Id="rId10" Type="http://schemas.openxmlformats.org/officeDocument/2006/relationships/image" Target="../media/image3.jpg"/><Relationship Id="rId4" Type="http://schemas.openxmlformats.org/officeDocument/2006/relationships/image" Target="../media/image13.jpeg"/><Relationship Id="rId9" Type="http://schemas.openxmlformats.org/officeDocument/2006/relationships/image" Target="../media/image10.jpg"/><Relationship Id="rId1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 smtClean="0"/>
              <a:t>Virtual Reality as a Medium: Changing Mechanics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433002"/>
          </a:xfrm>
        </p:spPr>
        <p:txBody>
          <a:bodyPr>
            <a:noAutofit/>
          </a:bodyPr>
          <a:lstStyle/>
          <a:p>
            <a:endParaRPr lang="en-US" sz="3200" dirty="0"/>
          </a:p>
          <a:p>
            <a:r>
              <a:rPr lang="en-US" sz="3200" dirty="0" smtClean="0"/>
              <a:t>Tom Forsyth</a:t>
            </a:r>
          </a:p>
          <a:p>
            <a:r>
              <a:rPr lang="en-US" sz="2000" dirty="0" smtClean="0"/>
              <a:t>Software Architect, Oculus</a:t>
            </a:r>
          </a:p>
          <a:p>
            <a:r>
              <a:rPr lang="en-US" sz="2000" dirty="0" smtClean="0"/>
              <a:t>June 22</a:t>
            </a:r>
            <a:r>
              <a:rPr lang="en-US" sz="2000" baseline="30000" dirty="0" smtClean="0"/>
              <a:t>nd</a:t>
            </a:r>
            <a:r>
              <a:rPr lang="en-US" sz="2000" dirty="0" smtClean="0"/>
              <a:t> 2015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602" y="5329646"/>
            <a:ext cx="2736801" cy="70539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23836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 </a:t>
            </a:r>
            <a:r>
              <a:rPr lang="en-US" dirty="0" smtClean="0"/>
              <a:t>is awesome!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is a conference about </a:t>
            </a:r>
            <a:r>
              <a:rPr lang="en-US" dirty="0" smtClean="0"/>
              <a:t>gameplay, not graphics.</a:t>
            </a:r>
          </a:p>
          <a:p>
            <a:pPr marL="0" indent="0">
              <a:buNone/>
            </a:pPr>
            <a:r>
              <a:rPr lang="en-US" dirty="0" smtClean="0"/>
              <a:t>So far, VR has mostly been experiences</a:t>
            </a:r>
          </a:p>
          <a:p>
            <a:pPr marL="0" indent="0">
              <a:buNone/>
            </a:pPr>
            <a:r>
              <a:rPr lang="en-US" dirty="0" smtClean="0"/>
              <a:t>or games ported from existing media.</a:t>
            </a:r>
          </a:p>
          <a:p>
            <a:pPr marL="0" indent="0">
              <a:buNone/>
            </a:pPr>
            <a:r>
              <a:rPr lang="en-US" dirty="0" smtClean="0"/>
              <a:t>And sure, many of those are AWESOME in VR!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We have yet to see many truly VR-native titles</a:t>
            </a:r>
          </a:p>
          <a:p>
            <a:pPr marL="0" indent="0">
              <a:buNone/>
            </a:pPr>
            <a:r>
              <a:rPr lang="en-US" dirty="0" smtClean="0"/>
              <a:t>So what will they look like?</a:t>
            </a:r>
          </a:p>
          <a:p>
            <a:pPr marL="0" indent="0">
              <a:buNone/>
            </a:pPr>
            <a:r>
              <a:rPr lang="en-US" dirty="0" smtClean="0"/>
              <a:t>What are the unique gameplay mechanics that only VR can offer?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60605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state of hardware</a:t>
            </a:r>
          </a:p>
          <a:p>
            <a:r>
              <a:rPr lang="en-US" dirty="0" smtClean="0"/>
              <a:t>Game mechanics in the new medium</a:t>
            </a:r>
          </a:p>
          <a:p>
            <a:r>
              <a:rPr lang="en-US" dirty="0" smtClean="0"/>
              <a:t>Experiences to try</a:t>
            </a:r>
          </a:p>
          <a:p>
            <a:r>
              <a:rPr lang="en-US" dirty="0" smtClean="0"/>
              <a:t>Conclusions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4823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 of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Oculus Rift consumer version, early 2016</a:t>
            </a:r>
          </a:p>
          <a:p>
            <a:pPr lvl="1"/>
            <a:r>
              <a:rPr lang="en-US" sz="2000" dirty="0" smtClean="0"/>
              <a:t>2160x1200, 90Hz screen</a:t>
            </a:r>
          </a:p>
          <a:p>
            <a:pPr lvl="1"/>
            <a:r>
              <a:rPr lang="en-US" sz="2000" dirty="0"/>
              <a:t>~</a:t>
            </a:r>
            <a:r>
              <a:rPr lang="en-US" sz="2000" dirty="0" smtClean="0"/>
              <a:t>100 degree stereo FOV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227" y="1184366"/>
            <a:ext cx="3430573" cy="428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30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 of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Oculus Rift consumer version, early 2016</a:t>
            </a:r>
          </a:p>
          <a:p>
            <a:pPr lvl="1"/>
            <a:r>
              <a:rPr lang="en-US" sz="2000" dirty="0" smtClean="0"/>
              <a:t>2160x1200, 90Hz screen</a:t>
            </a:r>
          </a:p>
          <a:p>
            <a:pPr lvl="1"/>
            <a:r>
              <a:rPr lang="en-US" sz="2000" dirty="0"/>
              <a:t>~</a:t>
            </a:r>
            <a:r>
              <a:rPr lang="en-US" sz="2000" dirty="0" smtClean="0"/>
              <a:t>100 degree stereo FOV</a:t>
            </a:r>
          </a:p>
          <a:p>
            <a:r>
              <a:rPr lang="en-US" sz="2400" dirty="0" smtClean="0"/>
              <a:t>Sensor Fusion tracking</a:t>
            </a:r>
          </a:p>
          <a:p>
            <a:pPr lvl="1"/>
            <a:r>
              <a:rPr lang="en-US" sz="2000" dirty="0" smtClean="0"/>
              <a:t>1kHz Inertial Measurement Unit (rotation, acceleration)</a:t>
            </a:r>
          </a:p>
          <a:p>
            <a:pPr lvl="1"/>
            <a:r>
              <a:rPr lang="en-US" sz="2000" dirty="0" smtClean="0"/>
              <a:t>External camera watching constellation of LEDs (absolute position)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905000"/>
            <a:ext cx="73914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441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 of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Oculus Rift consumer version, early 2016</a:t>
            </a:r>
          </a:p>
          <a:p>
            <a:pPr lvl="1"/>
            <a:r>
              <a:rPr lang="en-US" sz="2000" dirty="0" smtClean="0"/>
              <a:t>2160x1200, 90Hz screen</a:t>
            </a:r>
          </a:p>
          <a:p>
            <a:pPr lvl="1"/>
            <a:r>
              <a:rPr lang="en-US" sz="2000" dirty="0"/>
              <a:t>~</a:t>
            </a:r>
            <a:r>
              <a:rPr lang="en-US" sz="2000" dirty="0" smtClean="0"/>
              <a:t>100 degree stereo FOV</a:t>
            </a:r>
          </a:p>
          <a:p>
            <a:r>
              <a:rPr lang="en-US" sz="2400" dirty="0" smtClean="0"/>
              <a:t>Sensor Fusion tracking</a:t>
            </a:r>
          </a:p>
          <a:p>
            <a:pPr lvl="1"/>
            <a:r>
              <a:rPr lang="en-US" sz="2000" dirty="0" smtClean="0"/>
              <a:t>1kHz Inertial Measurement Unit</a:t>
            </a:r>
          </a:p>
          <a:p>
            <a:pPr lvl="1"/>
            <a:r>
              <a:rPr lang="en-US" sz="2000" dirty="0" smtClean="0"/>
              <a:t>External camera watching constellation of LEDs</a:t>
            </a:r>
          </a:p>
          <a:p>
            <a:r>
              <a:rPr lang="en-US" sz="2400" dirty="0"/>
              <a:t>Integrated headphones, calibrated for HRTF/binaural </a:t>
            </a:r>
            <a:r>
              <a:rPr lang="en-US" sz="2400" dirty="0" smtClean="0"/>
              <a:t>sound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2" r="13280"/>
          <a:stretch/>
        </p:blipFill>
        <p:spPr>
          <a:xfrm rot="10800000">
            <a:off x="7315200" y="669924"/>
            <a:ext cx="4038600" cy="301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661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 of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Oculus Rift consumer version, early 2016</a:t>
            </a:r>
          </a:p>
          <a:p>
            <a:pPr lvl="1"/>
            <a:r>
              <a:rPr lang="en-US" sz="2000" dirty="0" smtClean="0"/>
              <a:t>2160x1200, 90Hz screen</a:t>
            </a:r>
          </a:p>
          <a:p>
            <a:pPr lvl="1"/>
            <a:r>
              <a:rPr lang="en-US" sz="2000" dirty="0"/>
              <a:t>~</a:t>
            </a:r>
            <a:r>
              <a:rPr lang="en-US" sz="2000" dirty="0" smtClean="0"/>
              <a:t>100 degree stereo FOV</a:t>
            </a:r>
          </a:p>
          <a:p>
            <a:r>
              <a:rPr lang="en-US" sz="2400" dirty="0" smtClean="0"/>
              <a:t>Sensor Fusion tracking</a:t>
            </a:r>
          </a:p>
          <a:p>
            <a:pPr lvl="1"/>
            <a:r>
              <a:rPr lang="en-US" sz="2000" dirty="0" smtClean="0"/>
              <a:t>1kHz Inertial Measurement Unit</a:t>
            </a:r>
          </a:p>
          <a:p>
            <a:pPr lvl="1"/>
            <a:r>
              <a:rPr lang="en-US" sz="2000" dirty="0" smtClean="0"/>
              <a:t>External camera watching constellation of LEDs</a:t>
            </a:r>
          </a:p>
          <a:p>
            <a:r>
              <a:rPr lang="en-US" sz="2400" dirty="0"/>
              <a:t>Integrated </a:t>
            </a:r>
            <a:r>
              <a:rPr lang="en-US" sz="2400" dirty="0" smtClean="0"/>
              <a:t>headphones</a:t>
            </a:r>
          </a:p>
          <a:p>
            <a:r>
              <a:rPr lang="en-US" sz="2400" dirty="0" smtClean="0"/>
              <a:t>Wireless Xbox One gamepad</a:t>
            </a:r>
          </a:p>
          <a:p>
            <a:pPr lvl="1"/>
            <a:r>
              <a:rPr lang="en-US" sz="2000" dirty="0" smtClean="0"/>
              <a:t>For more “traditional” games</a:t>
            </a:r>
            <a:endParaRPr lang="en-US" sz="2000" dirty="0"/>
          </a:p>
        </p:txBody>
      </p:sp>
      <p:grpSp>
        <p:nvGrpSpPr>
          <p:cNvPr id="6" name="Group 5"/>
          <p:cNvGrpSpPr/>
          <p:nvPr/>
        </p:nvGrpSpPr>
        <p:grpSpPr>
          <a:xfrm>
            <a:off x="7080069" y="3431177"/>
            <a:ext cx="4273731" cy="2960914"/>
            <a:chOff x="7080069" y="3431177"/>
            <a:chExt cx="4273731" cy="2960914"/>
          </a:xfrm>
        </p:grpSpPr>
        <p:sp>
          <p:nvSpPr>
            <p:cNvPr id="5" name="Rectangle 4"/>
            <p:cNvSpPr/>
            <p:nvPr/>
          </p:nvSpPr>
          <p:spPr>
            <a:xfrm>
              <a:off x="7080069" y="3431177"/>
              <a:ext cx="4273731" cy="29609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409"/>
            <a:stretch/>
          </p:blipFill>
          <p:spPr>
            <a:xfrm>
              <a:off x="7255796" y="3515316"/>
              <a:ext cx="3915744" cy="27257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49470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 of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Oculus Rift consumer version, early 2016</a:t>
            </a:r>
          </a:p>
          <a:p>
            <a:pPr lvl="1"/>
            <a:r>
              <a:rPr lang="en-US" sz="2000" dirty="0" smtClean="0"/>
              <a:t>2160x1200, 90Hz screen</a:t>
            </a:r>
          </a:p>
          <a:p>
            <a:pPr lvl="1"/>
            <a:r>
              <a:rPr lang="en-US" sz="2000" dirty="0"/>
              <a:t>~</a:t>
            </a:r>
            <a:r>
              <a:rPr lang="en-US" sz="2000" dirty="0" smtClean="0"/>
              <a:t>100 degree stereo FOV</a:t>
            </a:r>
          </a:p>
          <a:p>
            <a:r>
              <a:rPr lang="en-US" sz="2400" dirty="0" smtClean="0"/>
              <a:t>Sensor Fusion tracking</a:t>
            </a:r>
          </a:p>
          <a:p>
            <a:pPr lvl="1"/>
            <a:r>
              <a:rPr lang="en-US" sz="2000" dirty="0" smtClean="0"/>
              <a:t>1kHz Inertial Measurement Unit</a:t>
            </a:r>
          </a:p>
          <a:p>
            <a:pPr lvl="1"/>
            <a:r>
              <a:rPr lang="en-US" sz="2000" dirty="0" smtClean="0"/>
              <a:t>External camera watching constellation of LEDs</a:t>
            </a:r>
          </a:p>
          <a:p>
            <a:r>
              <a:rPr lang="en-US" sz="2400" dirty="0"/>
              <a:t>Integrated </a:t>
            </a:r>
            <a:r>
              <a:rPr lang="en-US" sz="2400" dirty="0" smtClean="0"/>
              <a:t>headphones</a:t>
            </a:r>
          </a:p>
          <a:p>
            <a:r>
              <a:rPr lang="en-US" sz="2400" dirty="0" smtClean="0"/>
              <a:t>Wireless Xbox One gamepad</a:t>
            </a:r>
            <a:endParaRPr lang="en-US" sz="2400" dirty="0"/>
          </a:p>
          <a:p>
            <a:r>
              <a:rPr lang="en-US" sz="2400" dirty="0" smtClean="0"/>
              <a:t>Oculus Touch wireless tracked controllers</a:t>
            </a:r>
          </a:p>
          <a:p>
            <a:pPr lvl="1"/>
            <a:r>
              <a:rPr lang="en-US" sz="2000" dirty="0" smtClean="0"/>
              <a:t>Thumb stick, buttons and triggers</a:t>
            </a:r>
          </a:p>
          <a:p>
            <a:pPr lvl="1"/>
            <a:r>
              <a:rPr lang="en-US" sz="2000" dirty="0" smtClean="0"/>
              <a:t>Same tracking system as the HMD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20" r="9925"/>
          <a:stretch/>
        </p:blipFill>
        <p:spPr>
          <a:xfrm>
            <a:off x="7132321" y="2755039"/>
            <a:ext cx="4221480" cy="34219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4425499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Mechanics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Movement &amp; locomotion</a:t>
            </a:r>
          </a:p>
          <a:p>
            <a:r>
              <a:rPr lang="en-US" dirty="0" smtClean="0"/>
              <a:t>Less cinematography</a:t>
            </a:r>
          </a:p>
          <a:p>
            <a:r>
              <a:rPr lang="en-US" dirty="0" smtClean="0"/>
              <a:t>Perception </a:t>
            </a:r>
            <a:r>
              <a:rPr lang="en-US" dirty="0"/>
              <a:t>of </a:t>
            </a:r>
            <a:r>
              <a:rPr lang="en-US" dirty="0" smtClean="0"/>
              <a:t>space and scale</a:t>
            </a:r>
          </a:p>
          <a:p>
            <a:r>
              <a:rPr lang="en-US" dirty="0" smtClean="0"/>
              <a:t>Pacing </a:t>
            </a:r>
            <a:r>
              <a:rPr lang="en-US" dirty="0"/>
              <a:t>and being kind to your </a:t>
            </a:r>
            <a:r>
              <a:rPr lang="en-US" dirty="0" smtClean="0"/>
              <a:t>user</a:t>
            </a:r>
          </a:p>
          <a:p>
            <a:r>
              <a:rPr lang="en-US" dirty="0" smtClean="0"/>
              <a:t>Spatial sound</a:t>
            </a:r>
          </a:p>
          <a:p>
            <a:r>
              <a:rPr lang="en-US" dirty="0" smtClean="0"/>
              <a:t>Input methods</a:t>
            </a:r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9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3390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Movement &amp; locomotion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Fundamentally difficult in VR</a:t>
            </a:r>
          </a:p>
          <a:p>
            <a:pPr lvl="1"/>
            <a:r>
              <a:rPr lang="en-US" dirty="0" smtClean="0"/>
              <a:t>Not a “bug” – better technology won’t help</a:t>
            </a:r>
          </a:p>
          <a:p>
            <a:r>
              <a:rPr lang="en-US" dirty="0" smtClean="0"/>
              <a:t>When eyes and ears disagree, people get sick</a:t>
            </a:r>
          </a:p>
          <a:p>
            <a:pPr lvl="1"/>
            <a:r>
              <a:rPr lang="en-US" dirty="0" smtClean="0"/>
              <a:t>Eyes say you are running around</a:t>
            </a:r>
          </a:p>
          <a:p>
            <a:pPr lvl="1"/>
            <a:r>
              <a:rPr lang="en-US" dirty="0" smtClean="0"/>
              <a:t>Ears say you’re sitting at a desk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56835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Movement &amp; locomotion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Fundamentally difficult in VR</a:t>
            </a:r>
          </a:p>
          <a:p>
            <a:r>
              <a:rPr lang="en-US" dirty="0" smtClean="0"/>
              <a:t>When eyes and ears disagree, people get sick</a:t>
            </a:r>
          </a:p>
          <a:p>
            <a:r>
              <a:rPr lang="en-US" dirty="0" smtClean="0"/>
              <a:t>Be very careful with stairs</a:t>
            </a:r>
          </a:p>
          <a:p>
            <a:pPr lvl="1"/>
            <a:r>
              <a:rPr lang="en-US" dirty="0" smtClean="0"/>
              <a:t>Some people have extra big problems</a:t>
            </a:r>
          </a:p>
          <a:p>
            <a:pPr lvl="1"/>
            <a:r>
              <a:rPr lang="en-US" dirty="0" smtClean="0"/>
              <a:t>Elevators are (surprisingly) better</a:t>
            </a:r>
          </a:p>
          <a:p>
            <a:r>
              <a:rPr lang="en-US" dirty="0" smtClean="0"/>
              <a:t>No clear solution</a:t>
            </a:r>
          </a:p>
          <a:p>
            <a:pPr lvl="1"/>
            <a:r>
              <a:rPr lang="en-US" dirty="0" smtClean="0"/>
              <a:t>Same problem as seasickness, and we haven’t solved that either</a:t>
            </a:r>
          </a:p>
          <a:p>
            <a:pPr lvl="1"/>
            <a:r>
              <a:rPr lang="en-US" dirty="0" smtClean="0"/>
              <a:t>Can people get used to it?</a:t>
            </a:r>
          </a:p>
          <a:p>
            <a:pPr lvl="1"/>
            <a:r>
              <a:rPr lang="en-US" dirty="0" smtClean="0"/>
              <a:t>Will kids brought up with VR never have the problem?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11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015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Tom Forsyth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Graphics drivers @ 3Dlabs</a:t>
            </a:r>
          </a:p>
          <a:p>
            <a:r>
              <a:rPr lang="en-US" dirty="0" smtClean="0"/>
              <a:t>Game graphics @ </a:t>
            </a:r>
            <a:r>
              <a:rPr lang="en-US" dirty="0" err="1" smtClean="0"/>
              <a:t>Muckyfoot</a:t>
            </a:r>
            <a:endParaRPr lang="en-US" dirty="0" smtClean="0"/>
          </a:p>
          <a:p>
            <a:pPr lvl="1"/>
            <a:r>
              <a:rPr lang="en-US" dirty="0" smtClean="0"/>
              <a:t>Urban Chaos</a:t>
            </a:r>
          </a:p>
          <a:p>
            <a:pPr lvl="1"/>
            <a:r>
              <a:rPr lang="en-US" dirty="0" err="1" smtClean="0"/>
              <a:t>Startopia</a:t>
            </a:r>
            <a:endParaRPr lang="en-US" dirty="0" smtClean="0"/>
          </a:p>
          <a:p>
            <a:pPr lvl="1"/>
            <a:r>
              <a:rPr lang="en-US" dirty="0" smtClean="0"/>
              <a:t>Blade 2</a:t>
            </a:r>
          </a:p>
          <a:p>
            <a:r>
              <a:rPr lang="en-US" dirty="0" smtClean="0"/>
              <a:t>Animation middleware: Granny3D @ RAD Game Tools</a:t>
            </a:r>
          </a:p>
          <a:p>
            <a:r>
              <a:rPr lang="en-US" dirty="0" smtClean="0"/>
              <a:t>Instruction set design on </a:t>
            </a:r>
            <a:r>
              <a:rPr lang="en-US" dirty="0" err="1" smtClean="0"/>
              <a:t>Larrabee</a:t>
            </a:r>
            <a:r>
              <a:rPr lang="en-US" dirty="0" smtClean="0"/>
              <a:t> / Xeon Phi @</a:t>
            </a:r>
            <a:r>
              <a:rPr lang="en-US" dirty="0"/>
              <a:t> </a:t>
            </a:r>
            <a:r>
              <a:rPr lang="en-US" dirty="0" smtClean="0"/>
              <a:t>intel</a:t>
            </a:r>
          </a:p>
          <a:p>
            <a:r>
              <a:rPr lang="en-US" dirty="0" smtClean="0"/>
              <a:t>VR research @ Valve</a:t>
            </a:r>
          </a:p>
          <a:p>
            <a:pPr lvl="1"/>
            <a:r>
              <a:rPr lang="en-US" dirty="0" smtClean="0"/>
              <a:t>VR versions of Team Fortress 2 &amp; Half Life 2</a:t>
            </a:r>
          </a:p>
          <a:p>
            <a:r>
              <a:rPr lang="en-US" dirty="0" smtClean="0"/>
              <a:t>Software Architect @ Oculus</a:t>
            </a:r>
          </a:p>
          <a:p>
            <a:pPr lvl="1"/>
            <a:r>
              <a:rPr lang="en-US" dirty="0" smtClean="0"/>
              <a:t>All things graphics</a:t>
            </a:r>
          </a:p>
          <a:p>
            <a:pPr lvl="1"/>
            <a:r>
              <a:rPr lang="en-US" dirty="0" smtClean="0"/>
              <a:t>Distortion &amp; calibration, interaction with lens design</a:t>
            </a:r>
          </a:p>
          <a:p>
            <a:pPr lvl="1"/>
            <a:r>
              <a:rPr lang="en-US" dirty="0" smtClean="0"/>
              <a:t>Best practices; </a:t>
            </a:r>
            <a:r>
              <a:rPr lang="en-US" dirty="0" err="1" smtClean="0"/>
              <a:t>dev.rel</a:t>
            </a:r>
            <a:r>
              <a:rPr lang="en-US" dirty="0" smtClean="0"/>
              <a:t>. support</a:t>
            </a:r>
            <a:r>
              <a:rPr lang="en-US" dirty="0"/>
              <a:t>;</a:t>
            </a:r>
            <a:r>
              <a:rPr lang="en-US" dirty="0" smtClean="0"/>
              <a:t> psychology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83473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Movement &amp; locomotion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Avoid acceleration</a:t>
            </a:r>
          </a:p>
          <a:p>
            <a:pPr lvl="1"/>
            <a:r>
              <a:rPr lang="en-US" dirty="0"/>
              <a:t>Inner ear senses </a:t>
            </a:r>
            <a:r>
              <a:rPr lang="en-US" dirty="0" smtClean="0"/>
              <a:t>acceleration, not constant speed</a:t>
            </a:r>
          </a:p>
          <a:p>
            <a:pPr lvl="1"/>
            <a:r>
              <a:rPr lang="en-US" dirty="0" smtClean="0"/>
              <a:t>Constant </a:t>
            </a:r>
            <a:r>
              <a:rPr lang="en-US" dirty="0"/>
              <a:t>linear motion </a:t>
            </a:r>
            <a:r>
              <a:rPr lang="en-US" dirty="0" smtClean="0"/>
              <a:t>works well for most people</a:t>
            </a:r>
            <a:endParaRPr lang="en-US" dirty="0"/>
          </a:p>
          <a:p>
            <a:pPr lvl="1"/>
            <a:r>
              <a:rPr lang="en-US" dirty="0" smtClean="0"/>
              <a:t>Instant </a:t>
            </a:r>
            <a:r>
              <a:rPr lang="en-US" dirty="0"/>
              <a:t>changes in speed are better than gradual ones (surprising</a:t>
            </a:r>
            <a:r>
              <a:rPr lang="en-US" dirty="0" smtClean="0"/>
              <a:t>!)</a:t>
            </a:r>
          </a:p>
        </p:txBody>
      </p:sp>
    </p:spTree>
    <p:extLst>
      <p:ext uri="{BB962C8B-B14F-4D97-AF65-F5344CB8AC3E}">
        <p14:creationId xmlns:p14="http://schemas.microsoft.com/office/powerpoint/2010/main" val="3225192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Movement &amp; locomotion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Avoid acceleration</a:t>
            </a:r>
          </a:p>
          <a:p>
            <a:pPr lvl="1"/>
            <a:r>
              <a:rPr lang="en-US" dirty="0"/>
              <a:t>Inner ear senses </a:t>
            </a:r>
            <a:r>
              <a:rPr lang="en-US" dirty="0" smtClean="0"/>
              <a:t>acceleration, not constant speed</a:t>
            </a:r>
          </a:p>
          <a:p>
            <a:pPr lvl="1"/>
            <a:r>
              <a:rPr lang="en-US" dirty="0" smtClean="0"/>
              <a:t>Constant </a:t>
            </a:r>
            <a:r>
              <a:rPr lang="en-US" dirty="0"/>
              <a:t>linear motion </a:t>
            </a:r>
            <a:r>
              <a:rPr lang="en-US" dirty="0" smtClean="0"/>
              <a:t>works well for most people</a:t>
            </a:r>
            <a:endParaRPr lang="en-US" dirty="0"/>
          </a:p>
          <a:p>
            <a:pPr lvl="1"/>
            <a:r>
              <a:rPr lang="en-US" dirty="0" smtClean="0"/>
              <a:t>Instant </a:t>
            </a:r>
            <a:r>
              <a:rPr lang="en-US" dirty="0"/>
              <a:t>changes in speed are better than gradual ones (surprising</a:t>
            </a:r>
            <a:r>
              <a:rPr lang="en-US" dirty="0" smtClean="0"/>
              <a:t>!)</a:t>
            </a:r>
          </a:p>
          <a:p>
            <a:r>
              <a:rPr lang="en-US" dirty="0" smtClean="0"/>
              <a:t>Literal “blink” transitions</a:t>
            </a:r>
          </a:p>
          <a:p>
            <a:pPr lvl="1"/>
            <a:r>
              <a:rPr lang="en-US" dirty="0" smtClean="0"/>
              <a:t>Render black borders top and bottom coming together</a:t>
            </a:r>
          </a:p>
          <a:p>
            <a:pPr lvl="1"/>
            <a:r>
              <a:rPr lang="en-US" dirty="0" smtClean="0"/>
              <a:t>Do it fast enough and some people don’t even see them!</a:t>
            </a:r>
          </a:p>
          <a:p>
            <a:pPr lvl="1"/>
            <a:r>
              <a:rPr lang="en-US" dirty="0" smtClean="0"/>
              <a:t>Combine with teleportation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14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34794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Movement &amp; locomotion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VR rooms</a:t>
            </a:r>
          </a:p>
          <a:p>
            <a:pPr lvl="1"/>
            <a:r>
              <a:rPr lang="en-US" dirty="0" smtClean="0"/>
              <a:t>How many people will have one?</a:t>
            </a:r>
          </a:p>
          <a:p>
            <a:pPr lvl="1"/>
            <a:r>
              <a:rPr lang="en-US" dirty="0" smtClean="0"/>
              <a:t>Limited useful space</a:t>
            </a:r>
          </a:p>
          <a:p>
            <a:pPr lvl="1"/>
            <a:r>
              <a:rPr lang="en-US" dirty="0" smtClean="0"/>
              <a:t>Safety concerns</a:t>
            </a:r>
          </a:p>
          <a:p>
            <a:r>
              <a:rPr lang="en-US" dirty="0" smtClean="0"/>
              <a:t>Treadmills</a:t>
            </a:r>
          </a:p>
          <a:p>
            <a:pPr lvl="1"/>
            <a:r>
              <a:rPr lang="en-US" dirty="0" smtClean="0"/>
              <a:t>Don’t actually solve the problem!</a:t>
            </a:r>
          </a:p>
          <a:p>
            <a:pPr lvl="1"/>
            <a:r>
              <a:rPr lang="en-US" dirty="0" smtClean="0"/>
              <a:t>Your ears still aren’t actually moving</a:t>
            </a:r>
          </a:p>
          <a:p>
            <a:r>
              <a:rPr lang="en-US" dirty="0" smtClean="0"/>
              <a:t>Motion platforms</a:t>
            </a:r>
          </a:p>
          <a:p>
            <a:pPr lvl="1"/>
            <a:r>
              <a:rPr lang="en-US" dirty="0" smtClean="0"/>
              <a:t>Only works for cars &amp; aircraft, and expensive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16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0174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 cinematography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cinematic language vanishes in VR</a:t>
            </a:r>
          </a:p>
          <a:p>
            <a:pPr lvl="1"/>
            <a:r>
              <a:rPr lang="en-US" dirty="0" smtClean="0"/>
              <a:t>The camera is the player</a:t>
            </a:r>
          </a:p>
          <a:p>
            <a:pPr lvl="1"/>
            <a:r>
              <a:rPr lang="en-US" dirty="0" smtClean="0"/>
              <a:t>Cinematic effects are literally moving the player’s head!</a:t>
            </a:r>
          </a:p>
          <a:p>
            <a:pPr lvl="1"/>
            <a:r>
              <a:rPr lang="en-US" dirty="0" smtClean="0"/>
              <a:t>Maybe in time audiences will learn the same detachment?</a:t>
            </a:r>
          </a:p>
        </p:txBody>
      </p:sp>
    </p:spTree>
    <p:extLst>
      <p:ext uri="{BB962C8B-B14F-4D97-AF65-F5344CB8AC3E}">
        <p14:creationId xmlns:p14="http://schemas.microsoft.com/office/powerpoint/2010/main" val="7559099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 cinematography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cinematic language vanishes in VR</a:t>
            </a:r>
          </a:p>
          <a:p>
            <a:r>
              <a:rPr lang="en-US" dirty="0" smtClean="0"/>
              <a:t>Camera rotation</a:t>
            </a:r>
          </a:p>
          <a:p>
            <a:pPr lvl="1"/>
            <a:r>
              <a:rPr lang="en-US" dirty="0" smtClean="0"/>
              <a:t>Never</a:t>
            </a:r>
          </a:p>
          <a:p>
            <a:pPr lvl="1"/>
            <a:r>
              <a:rPr lang="en-US" dirty="0" smtClean="0"/>
              <a:t>Taking control from the user causes acute nausea</a:t>
            </a:r>
          </a:p>
        </p:txBody>
      </p:sp>
    </p:spTree>
    <p:extLst>
      <p:ext uri="{BB962C8B-B14F-4D97-AF65-F5344CB8AC3E}">
        <p14:creationId xmlns:p14="http://schemas.microsoft.com/office/powerpoint/2010/main" val="968534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 cinematography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cinematic language vanishes in VR</a:t>
            </a:r>
          </a:p>
          <a:p>
            <a:r>
              <a:rPr lang="en-US" dirty="0"/>
              <a:t>Camera rotation – no good </a:t>
            </a:r>
            <a:r>
              <a:rPr lang="en-US" dirty="0" err="1"/>
              <a:t>terribad</a:t>
            </a:r>
            <a:r>
              <a:rPr lang="en-US" dirty="0"/>
              <a:t> </a:t>
            </a:r>
            <a:r>
              <a:rPr lang="en-US" dirty="0" smtClean="0"/>
              <a:t>awful</a:t>
            </a:r>
          </a:p>
          <a:p>
            <a:r>
              <a:rPr lang="en-US" dirty="0" smtClean="0"/>
              <a:t>Camera translation</a:t>
            </a:r>
          </a:p>
          <a:p>
            <a:pPr lvl="1"/>
            <a:r>
              <a:rPr lang="en-US" dirty="0" smtClean="0"/>
              <a:t>Use sparingly, if at all</a:t>
            </a:r>
          </a:p>
          <a:p>
            <a:pPr lvl="1"/>
            <a:r>
              <a:rPr lang="en-US" dirty="0" smtClean="0"/>
              <a:t>Especially unexpected motion</a:t>
            </a:r>
          </a:p>
          <a:p>
            <a:pPr lvl="1"/>
            <a:r>
              <a:rPr lang="en-US" dirty="0" smtClean="0"/>
              <a:t>Try to signal it beforehand</a:t>
            </a:r>
          </a:p>
        </p:txBody>
      </p:sp>
    </p:spTree>
    <p:extLst>
      <p:ext uri="{BB962C8B-B14F-4D97-AF65-F5344CB8AC3E}">
        <p14:creationId xmlns:p14="http://schemas.microsoft.com/office/powerpoint/2010/main" val="30828300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 cinematography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cinematic language vanishes in VR</a:t>
            </a:r>
          </a:p>
          <a:p>
            <a:r>
              <a:rPr lang="en-US" dirty="0" smtClean="0"/>
              <a:t>Camera </a:t>
            </a:r>
            <a:r>
              <a:rPr lang="en-US" dirty="0"/>
              <a:t>rotation </a:t>
            </a:r>
            <a:r>
              <a:rPr lang="en-US" dirty="0" smtClean="0"/>
              <a:t>– </a:t>
            </a:r>
            <a:r>
              <a:rPr lang="en-US" dirty="0"/>
              <a:t>no good </a:t>
            </a:r>
            <a:r>
              <a:rPr lang="en-US" dirty="0" err="1"/>
              <a:t>terribad</a:t>
            </a:r>
            <a:r>
              <a:rPr lang="en-US" dirty="0"/>
              <a:t> </a:t>
            </a:r>
            <a:r>
              <a:rPr lang="en-US" dirty="0" smtClean="0"/>
              <a:t>awful</a:t>
            </a:r>
          </a:p>
          <a:p>
            <a:r>
              <a:rPr lang="en-US" dirty="0"/>
              <a:t>Camera translation – be very careful</a:t>
            </a:r>
          </a:p>
          <a:p>
            <a:r>
              <a:rPr lang="en-US" dirty="0" smtClean="0"/>
              <a:t>Focus pulls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f limited use in games already – </a:t>
            </a:r>
            <a:r>
              <a:rPr lang="en-US" dirty="0" err="1" smtClean="0"/>
              <a:t>cutscenes</a:t>
            </a:r>
            <a:r>
              <a:rPr lang="en-US" dirty="0" smtClean="0"/>
              <a:t> only</a:t>
            </a:r>
          </a:p>
          <a:p>
            <a:pPr lvl="1"/>
            <a:r>
              <a:rPr lang="en-US" dirty="0" smtClean="0"/>
              <a:t>Even more annoying in VR</a:t>
            </a:r>
          </a:p>
          <a:p>
            <a:pPr lvl="1"/>
            <a:r>
              <a:rPr lang="en-US" dirty="0" smtClean="0"/>
              <a:t>Though not particularly nauseating</a:t>
            </a:r>
          </a:p>
        </p:txBody>
      </p:sp>
    </p:spTree>
    <p:extLst>
      <p:ext uri="{BB962C8B-B14F-4D97-AF65-F5344CB8AC3E}">
        <p14:creationId xmlns:p14="http://schemas.microsoft.com/office/powerpoint/2010/main" val="17914975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 cinematography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cinematic language vanishes in VR</a:t>
            </a:r>
          </a:p>
          <a:p>
            <a:r>
              <a:rPr lang="en-US" dirty="0" smtClean="0"/>
              <a:t>Camera </a:t>
            </a:r>
            <a:r>
              <a:rPr lang="en-US" dirty="0"/>
              <a:t>rotation </a:t>
            </a:r>
            <a:r>
              <a:rPr lang="en-US" dirty="0" smtClean="0"/>
              <a:t>– </a:t>
            </a:r>
            <a:r>
              <a:rPr lang="en-US" dirty="0"/>
              <a:t>no good </a:t>
            </a:r>
            <a:r>
              <a:rPr lang="en-US" dirty="0" err="1"/>
              <a:t>terribad</a:t>
            </a:r>
            <a:r>
              <a:rPr lang="en-US" dirty="0"/>
              <a:t> </a:t>
            </a:r>
            <a:r>
              <a:rPr lang="en-US" dirty="0" smtClean="0"/>
              <a:t>awful</a:t>
            </a:r>
          </a:p>
          <a:p>
            <a:r>
              <a:rPr lang="en-US" dirty="0"/>
              <a:t>Camera translation – be very careful</a:t>
            </a:r>
          </a:p>
          <a:p>
            <a:r>
              <a:rPr lang="en-US" dirty="0" smtClean="0"/>
              <a:t>Focus pulls – of limited use</a:t>
            </a:r>
          </a:p>
          <a:p>
            <a:r>
              <a:rPr lang="en-US" dirty="0" smtClean="0"/>
              <a:t>Framing</a:t>
            </a:r>
          </a:p>
          <a:p>
            <a:pPr lvl="1"/>
            <a:r>
              <a:rPr lang="en-US" dirty="0" smtClean="0"/>
              <a:t>There’s no frame in VR!</a:t>
            </a:r>
          </a:p>
          <a:p>
            <a:pPr lvl="1"/>
            <a:r>
              <a:rPr lang="en-US" dirty="0" smtClean="0"/>
              <a:t>Force </a:t>
            </a:r>
            <a:r>
              <a:rPr lang="en-US" dirty="0"/>
              <a:t>with a prop e.g. </a:t>
            </a:r>
            <a:r>
              <a:rPr lang="en-US" dirty="0" smtClean="0"/>
              <a:t>window/door?</a:t>
            </a:r>
          </a:p>
        </p:txBody>
      </p:sp>
    </p:spTree>
    <p:extLst>
      <p:ext uri="{BB962C8B-B14F-4D97-AF65-F5344CB8AC3E}">
        <p14:creationId xmlns:p14="http://schemas.microsoft.com/office/powerpoint/2010/main" val="23417353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 cinematography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cinematic language vanishes in VR</a:t>
            </a:r>
          </a:p>
          <a:p>
            <a:r>
              <a:rPr lang="en-US" dirty="0" smtClean="0"/>
              <a:t>Camera </a:t>
            </a:r>
            <a:r>
              <a:rPr lang="en-US" dirty="0"/>
              <a:t>rotation </a:t>
            </a:r>
            <a:r>
              <a:rPr lang="en-US" dirty="0" smtClean="0"/>
              <a:t>– </a:t>
            </a:r>
            <a:r>
              <a:rPr lang="en-US" dirty="0"/>
              <a:t>no good </a:t>
            </a:r>
            <a:r>
              <a:rPr lang="en-US" dirty="0" err="1"/>
              <a:t>terribad</a:t>
            </a:r>
            <a:r>
              <a:rPr lang="en-US" dirty="0"/>
              <a:t> </a:t>
            </a:r>
            <a:r>
              <a:rPr lang="en-US" dirty="0" smtClean="0"/>
              <a:t>awful</a:t>
            </a:r>
          </a:p>
          <a:p>
            <a:r>
              <a:rPr lang="en-US" dirty="0"/>
              <a:t>Camera translation – be very careful</a:t>
            </a:r>
          </a:p>
          <a:p>
            <a:r>
              <a:rPr lang="en-US" dirty="0" smtClean="0"/>
              <a:t>Focus pulls – of limited use</a:t>
            </a:r>
          </a:p>
          <a:p>
            <a:r>
              <a:rPr lang="en-US" dirty="0"/>
              <a:t>Framing – </a:t>
            </a:r>
            <a:r>
              <a:rPr lang="en-US" dirty="0" smtClean="0"/>
              <a:t>needs a prop</a:t>
            </a:r>
            <a:endParaRPr lang="en-US" dirty="0"/>
          </a:p>
          <a:p>
            <a:r>
              <a:rPr lang="en-US" dirty="0"/>
              <a:t>High/low camera </a:t>
            </a:r>
            <a:r>
              <a:rPr lang="en-US" dirty="0" smtClean="0"/>
              <a:t>angles</a:t>
            </a:r>
          </a:p>
          <a:p>
            <a:pPr lvl="1"/>
            <a:r>
              <a:rPr lang="en-US" dirty="0" smtClean="0"/>
              <a:t>Implies </a:t>
            </a:r>
            <a:r>
              <a:rPr lang="en-US" dirty="0"/>
              <a:t>player is </a:t>
            </a:r>
            <a:r>
              <a:rPr lang="en-US" dirty="0" smtClean="0"/>
              <a:t>crouching or flying</a:t>
            </a:r>
          </a:p>
          <a:p>
            <a:pPr lvl="1"/>
            <a:r>
              <a:rPr lang="en-US" dirty="0" smtClean="0"/>
              <a:t>Low angles especially feel really odd</a:t>
            </a:r>
          </a:p>
          <a:p>
            <a:pPr lvl="1"/>
            <a:r>
              <a:rPr lang="en-US" dirty="0" smtClean="0"/>
              <a:t>Player is probably not focused on what you’re trying to say with the angle!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272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 cinematography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cinematic language vanishes in VR</a:t>
            </a:r>
          </a:p>
          <a:p>
            <a:r>
              <a:rPr lang="en-US" dirty="0" smtClean="0"/>
              <a:t>Camera </a:t>
            </a:r>
            <a:r>
              <a:rPr lang="en-US" dirty="0"/>
              <a:t>rotation </a:t>
            </a:r>
            <a:r>
              <a:rPr lang="en-US" dirty="0" smtClean="0"/>
              <a:t>– </a:t>
            </a:r>
            <a:r>
              <a:rPr lang="en-US" dirty="0"/>
              <a:t>no good </a:t>
            </a:r>
            <a:r>
              <a:rPr lang="en-US" dirty="0" err="1"/>
              <a:t>terribad</a:t>
            </a:r>
            <a:r>
              <a:rPr lang="en-US" dirty="0"/>
              <a:t> </a:t>
            </a:r>
            <a:r>
              <a:rPr lang="en-US" dirty="0" smtClean="0"/>
              <a:t>awful</a:t>
            </a:r>
          </a:p>
          <a:p>
            <a:r>
              <a:rPr lang="en-US" dirty="0"/>
              <a:t>Camera translation – be very careful</a:t>
            </a:r>
          </a:p>
          <a:p>
            <a:r>
              <a:rPr lang="en-US" dirty="0" smtClean="0"/>
              <a:t>Focus pulls – of limited use</a:t>
            </a:r>
          </a:p>
          <a:p>
            <a:r>
              <a:rPr lang="en-US" dirty="0"/>
              <a:t>Framing – </a:t>
            </a:r>
            <a:r>
              <a:rPr lang="en-US" dirty="0" smtClean="0"/>
              <a:t>needs a prop</a:t>
            </a:r>
            <a:endParaRPr lang="en-US" dirty="0"/>
          </a:p>
          <a:p>
            <a:r>
              <a:rPr lang="en-US" dirty="0"/>
              <a:t>High/low camera angles </a:t>
            </a:r>
            <a:r>
              <a:rPr lang="en-US" dirty="0" smtClean="0"/>
              <a:t>– player contortions</a:t>
            </a:r>
          </a:p>
          <a:p>
            <a:r>
              <a:rPr lang="en-US" dirty="0" smtClean="0"/>
              <a:t>Cuts</a:t>
            </a:r>
          </a:p>
          <a:p>
            <a:pPr lvl="1"/>
            <a:r>
              <a:rPr lang="en-US" dirty="0" smtClean="0"/>
              <a:t>Many fast cuts cause disorientation</a:t>
            </a:r>
          </a:p>
          <a:p>
            <a:pPr lvl="1"/>
            <a:r>
              <a:rPr lang="en-US" dirty="0" smtClean="0"/>
              <a:t>Consider using “blink” cuts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22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625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 </a:t>
            </a:r>
            <a:r>
              <a:rPr lang="en-US" dirty="0" smtClean="0"/>
              <a:t>is awesome!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7" t="9704" r="22285" b="17324"/>
          <a:stretch/>
        </p:blipFill>
        <p:spPr>
          <a:xfrm>
            <a:off x="4951830" y="2952670"/>
            <a:ext cx="1990225" cy="191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001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491003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Inter-Pupillary Distance (IPD) provides a yardstick</a:t>
            </a:r>
          </a:p>
          <a:p>
            <a:pPr lvl="1"/>
            <a:r>
              <a:rPr lang="en-US" dirty="0" smtClean="0"/>
              <a:t>Also size </a:t>
            </a:r>
            <a:r>
              <a:rPr lang="en-US" dirty="0"/>
              <a:t>of head/neck </a:t>
            </a:r>
            <a:r>
              <a:rPr lang="en-US" dirty="0" smtClean="0"/>
              <a:t>motion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69" r="12063" b="34984"/>
          <a:stretch/>
        </p:blipFill>
        <p:spPr>
          <a:xfrm>
            <a:off x="2078741" y="3545974"/>
            <a:ext cx="2526918" cy="2630989"/>
          </a:xfrm>
          <a:prstGeom prst="rect">
            <a:avLst/>
          </a:prstGeom>
        </p:spPr>
      </p:pic>
      <p:sp>
        <p:nvSpPr>
          <p:cNvPr id="5" name="Left-Right Arrow 4"/>
          <p:cNvSpPr/>
          <p:nvPr/>
        </p:nvSpPr>
        <p:spPr>
          <a:xfrm>
            <a:off x="3005636" y="2998108"/>
            <a:ext cx="623625" cy="320265"/>
          </a:xfrm>
          <a:prstGeom prst="leftRightArrow">
            <a:avLst/>
          </a:prstGeom>
          <a:solidFill>
            <a:srgbClr val="00B05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3005637" y="2905885"/>
            <a:ext cx="0" cy="1879288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629262" y="2905885"/>
            <a:ext cx="0" cy="1879288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83522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Inter-Pupillary Distance (IPD) provides a yardstick</a:t>
            </a:r>
          </a:p>
          <a:p>
            <a:r>
              <a:rPr lang="en-US" dirty="0" smtClean="0"/>
              <a:t>Inter-Camera Distance </a:t>
            </a:r>
            <a:r>
              <a:rPr lang="en-US" dirty="0"/>
              <a:t>(ICD) </a:t>
            </a:r>
            <a:r>
              <a:rPr lang="en-US" dirty="0" smtClean="0"/>
              <a:t>determines scale of the virtual world</a:t>
            </a:r>
          </a:p>
          <a:p>
            <a:pPr lvl="1"/>
            <a:r>
              <a:rPr lang="en-US" dirty="0" smtClean="0"/>
              <a:t>Changing ICD makes the </a:t>
            </a:r>
            <a:r>
              <a:rPr lang="en-US" u="sng" dirty="0" smtClean="0"/>
              <a:t>world</a:t>
            </a:r>
            <a:r>
              <a:rPr lang="en-US" dirty="0" smtClean="0"/>
              <a:t> larger or smaller</a:t>
            </a:r>
          </a:p>
          <a:p>
            <a:pPr lvl="1"/>
            <a:r>
              <a:rPr lang="en-US" dirty="0" smtClean="0"/>
              <a:t>Must scale neck motion the same amount or you get nausea</a:t>
            </a:r>
          </a:p>
          <a:p>
            <a:pPr lvl="1"/>
            <a:r>
              <a:rPr lang="en-US" dirty="0"/>
              <a:t>It is NOT </a:t>
            </a:r>
            <a:r>
              <a:rPr lang="en-US" dirty="0" smtClean="0"/>
              <a:t>good at </a:t>
            </a:r>
            <a:r>
              <a:rPr lang="en-US" dirty="0"/>
              <a:t>making the user feel taller or </a:t>
            </a:r>
            <a:r>
              <a:rPr lang="en-US" dirty="0" smtClean="0"/>
              <a:t>shorter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25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9209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 – WH40k Space Marines are ~8 feet tall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57"/>
          <a:stretch/>
        </p:blipFill>
        <p:spPr>
          <a:xfrm>
            <a:off x="1805114" y="2479539"/>
            <a:ext cx="3872488" cy="36974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0" t="19593" r="9496" b="3696"/>
          <a:stretch/>
        </p:blipFill>
        <p:spPr>
          <a:xfrm>
            <a:off x="6350311" y="3163936"/>
            <a:ext cx="3128989" cy="314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2181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Average human IPD is around 65mm</a:t>
            </a:r>
          </a:p>
          <a:p>
            <a:r>
              <a:rPr lang="en-US" dirty="0" smtClean="0"/>
              <a:t>So by math, Space Marine’s IPD is probably around 90mm?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69" r="12063" b="34984"/>
          <a:stretch/>
        </p:blipFill>
        <p:spPr>
          <a:xfrm>
            <a:off x="2078741" y="3545974"/>
            <a:ext cx="2526918" cy="2630989"/>
          </a:xfrm>
          <a:prstGeom prst="rect">
            <a:avLst/>
          </a:prstGeom>
        </p:spPr>
      </p:pic>
      <p:sp>
        <p:nvSpPr>
          <p:cNvPr id="9" name="Left-Right Arrow 8"/>
          <p:cNvSpPr/>
          <p:nvPr/>
        </p:nvSpPr>
        <p:spPr>
          <a:xfrm>
            <a:off x="3005636" y="2998108"/>
            <a:ext cx="623625" cy="320265"/>
          </a:xfrm>
          <a:prstGeom prst="leftRightArrow">
            <a:avLst/>
          </a:prstGeom>
          <a:solidFill>
            <a:srgbClr val="00B05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005637" y="2905885"/>
            <a:ext cx="0" cy="1879288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629262" y="2905885"/>
            <a:ext cx="0" cy="1879288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4" t="2396" r="33996" b="80334"/>
          <a:stretch/>
        </p:blipFill>
        <p:spPr>
          <a:xfrm>
            <a:off x="5593758" y="3158240"/>
            <a:ext cx="3370728" cy="329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5507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if you move the virtual cameras to 90mm, you don’t feel big!</a:t>
            </a:r>
          </a:p>
          <a:p>
            <a:r>
              <a:rPr lang="en-US" dirty="0" smtClean="0"/>
              <a:t>Instead, the world feels small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69" r="12063" b="34984"/>
          <a:stretch/>
        </p:blipFill>
        <p:spPr>
          <a:xfrm>
            <a:off x="2078741" y="3545974"/>
            <a:ext cx="2526918" cy="26309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4" t="2396" r="33996" b="80334"/>
          <a:stretch/>
        </p:blipFill>
        <p:spPr>
          <a:xfrm>
            <a:off x="5846200" y="3562234"/>
            <a:ext cx="2673143" cy="2614730"/>
          </a:xfrm>
          <a:prstGeom prst="rect">
            <a:avLst/>
          </a:prstGeom>
        </p:spPr>
      </p:pic>
      <p:sp>
        <p:nvSpPr>
          <p:cNvPr id="8" name="Left-Right Arrow 7"/>
          <p:cNvSpPr/>
          <p:nvPr/>
        </p:nvSpPr>
        <p:spPr>
          <a:xfrm>
            <a:off x="3005636" y="2998108"/>
            <a:ext cx="623625" cy="320265"/>
          </a:xfrm>
          <a:prstGeom prst="leftRightArrow">
            <a:avLst/>
          </a:prstGeom>
          <a:solidFill>
            <a:srgbClr val="00B05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3005637" y="2905885"/>
            <a:ext cx="0" cy="1879288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29262" y="2905885"/>
            <a:ext cx="0" cy="1879288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Left-Right Arrow 12"/>
          <p:cNvSpPr/>
          <p:nvPr/>
        </p:nvSpPr>
        <p:spPr>
          <a:xfrm>
            <a:off x="6867904" y="2998108"/>
            <a:ext cx="623625" cy="320265"/>
          </a:xfrm>
          <a:prstGeom prst="leftRightArrow">
            <a:avLst/>
          </a:prstGeom>
          <a:solidFill>
            <a:srgbClr val="00B05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867905" y="2905885"/>
            <a:ext cx="0" cy="1879288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491530" y="2905885"/>
            <a:ext cx="0" cy="1879288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Arrow 15"/>
          <p:cNvSpPr/>
          <p:nvPr/>
        </p:nvSpPr>
        <p:spPr>
          <a:xfrm>
            <a:off x="3932534" y="2998108"/>
            <a:ext cx="2605512" cy="277441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727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instead of feeling huge…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38"/>
          <a:stretch/>
        </p:blipFill>
        <p:spPr>
          <a:xfrm>
            <a:off x="6696110" y="1825625"/>
            <a:ext cx="3316501" cy="43513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0" t="19593" r="9496" b="3696"/>
          <a:stretch/>
        </p:blipFill>
        <p:spPr>
          <a:xfrm>
            <a:off x="2558075" y="3130278"/>
            <a:ext cx="3128989" cy="314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103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0" t="19593" r="9496" b="3696"/>
          <a:stretch/>
        </p:blipFill>
        <p:spPr>
          <a:xfrm>
            <a:off x="2558075" y="3130278"/>
            <a:ext cx="3128989" cy="31471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instead of feeling huge…</a:t>
            </a:r>
          </a:p>
          <a:p>
            <a:r>
              <a:rPr lang="en-US" dirty="0" smtClean="0"/>
              <a:t>You just feel like yourself in a suit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9" t="15058" r="7950" b="4927"/>
          <a:stretch/>
        </p:blipFill>
        <p:spPr>
          <a:xfrm>
            <a:off x="6809024" y="3095767"/>
            <a:ext cx="3124668" cy="318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646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Instead, keep your own IPD</a:t>
            </a:r>
          </a:p>
          <a:p>
            <a:r>
              <a:rPr lang="en-US" dirty="0" smtClean="0"/>
              <a:t>And stick that head 8 foot up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38"/>
          <a:stretch/>
        </p:blipFill>
        <p:spPr>
          <a:xfrm>
            <a:off x="6696110" y="1825625"/>
            <a:ext cx="3316501" cy="43513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0" t="19593" r="9496" b="3696"/>
          <a:stretch/>
        </p:blipFill>
        <p:spPr>
          <a:xfrm>
            <a:off x="2558075" y="3130278"/>
            <a:ext cx="3128989" cy="31471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96" t="20391" r="41584" b="67439"/>
          <a:stretch/>
        </p:blipFill>
        <p:spPr>
          <a:xfrm>
            <a:off x="8162283" y="2002704"/>
            <a:ext cx="628298" cy="499273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 rot="20554973">
            <a:off x="4514554" y="2675480"/>
            <a:ext cx="3182943" cy="465299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27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2630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Inter-Pupillary Distance (IPD) provides a yardstick</a:t>
            </a:r>
          </a:p>
          <a:p>
            <a:r>
              <a:rPr lang="en-US" dirty="0"/>
              <a:t>Inter-Camera Distance (ICD) determines scale of the virtual world</a:t>
            </a:r>
          </a:p>
          <a:p>
            <a:pPr lvl="1"/>
            <a:r>
              <a:rPr lang="en-US" dirty="0" smtClean="0"/>
              <a:t>Scale </a:t>
            </a:r>
            <a:r>
              <a:rPr lang="en-US" dirty="0"/>
              <a:t>neck motion the same </a:t>
            </a:r>
            <a:r>
              <a:rPr lang="en-US" dirty="0" smtClean="0"/>
              <a:t>amount</a:t>
            </a:r>
            <a:endParaRPr lang="en-US" dirty="0"/>
          </a:p>
          <a:p>
            <a:r>
              <a:rPr lang="en-US" dirty="0" smtClean="0"/>
              <a:t>Moving the cameras higher or lower off the ground works</a:t>
            </a:r>
          </a:p>
          <a:p>
            <a:pPr lvl="1"/>
            <a:r>
              <a:rPr lang="en-US" dirty="0" smtClean="0"/>
              <a:t>People feel taller or shorter</a:t>
            </a:r>
          </a:p>
          <a:p>
            <a:pPr lvl="1"/>
            <a:r>
              <a:rPr lang="en-US" dirty="0" smtClean="0"/>
              <a:t>Useful when playing children, yeti, giant robots,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Or playing known characters, e.g. James Bond, Bilbo Baggins, Godzilla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805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 </a:t>
            </a:r>
            <a:r>
              <a:rPr lang="en-US" dirty="0" smtClean="0"/>
              <a:t>is awesome!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7" t="9704" r="22285" b="17324"/>
          <a:stretch/>
        </p:blipFill>
        <p:spPr>
          <a:xfrm>
            <a:off x="4951830" y="2952670"/>
            <a:ext cx="1990225" cy="19169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3" t="2520" r="24814" b="2368"/>
          <a:stretch/>
        </p:blipFill>
        <p:spPr>
          <a:xfrm>
            <a:off x="9643830" y="2691849"/>
            <a:ext cx="2149167" cy="17909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13" t="13750" r="54719" b="37326"/>
          <a:stretch/>
        </p:blipFill>
        <p:spPr>
          <a:xfrm>
            <a:off x="220251" y="3229047"/>
            <a:ext cx="1828800" cy="1924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59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Inter-Pupillary Distance (IPD) provides a yardstick</a:t>
            </a:r>
          </a:p>
          <a:p>
            <a:r>
              <a:rPr lang="en-US" dirty="0"/>
              <a:t>Inter-Camera Distance (ICD) determines scale of the virtual world</a:t>
            </a:r>
          </a:p>
          <a:p>
            <a:pPr lvl="1"/>
            <a:r>
              <a:rPr lang="en-US" dirty="0" smtClean="0"/>
              <a:t>Scale </a:t>
            </a:r>
            <a:r>
              <a:rPr lang="en-US" dirty="0"/>
              <a:t>neck motion the same </a:t>
            </a:r>
            <a:r>
              <a:rPr lang="en-US" dirty="0" smtClean="0"/>
              <a:t>amount</a:t>
            </a:r>
            <a:endParaRPr lang="en-US" dirty="0"/>
          </a:p>
          <a:p>
            <a:r>
              <a:rPr lang="en-US" dirty="0" smtClean="0"/>
              <a:t>Moving the cameras higher or lower off the ground works</a:t>
            </a:r>
          </a:p>
          <a:p>
            <a:pPr lvl="1"/>
            <a:r>
              <a:rPr lang="en-US" dirty="0" smtClean="0"/>
              <a:t>People feel taller or shorter</a:t>
            </a:r>
          </a:p>
          <a:p>
            <a:pPr lvl="1"/>
            <a:r>
              <a:rPr lang="en-US" dirty="0" smtClean="0"/>
              <a:t>Useful when playing children, yeti, giant robots,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Or playing known characters</a:t>
            </a:r>
          </a:p>
          <a:p>
            <a:r>
              <a:rPr lang="en-US" dirty="0" smtClean="0"/>
              <a:t>What does this mean for motion controls?</a:t>
            </a:r>
          </a:p>
          <a:p>
            <a:pPr lvl="1"/>
            <a:r>
              <a:rPr lang="en-US" dirty="0" smtClean="0"/>
              <a:t>Swords/guns/equipment</a:t>
            </a:r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29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8493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Large people/creatures are viscerally intimidating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4" r="17348" b="6876"/>
          <a:stretch/>
        </p:blipFill>
        <p:spPr>
          <a:xfrm flipH="1">
            <a:off x="992933" y="2749338"/>
            <a:ext cx="2640198" cy="34276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2" t="19593" r="22944" b="3696"/>
          <a:stretch/>
        </p:blipFill>
        <p:spPr>
          <a:xfrm>
            <a:off x="3949307" y="3355221"/>
            <a:ext cx="1828800" cy="282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5151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Large people/creatures are viscerally intimidating</a:t>
            </a:r>
          </a:p>
          <a:p>
            <a:pPr lvl="1"/>
            <a:r>
              <a:rPr lang="en-US" dirty="0" smtClean="0"/>
              <a:t>Growing the player to match makes things feel “epic”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2" t="8331" r="10606"/>
          <a:stretch/>
        </p:blipFill>
        <p:spPr>
          <a:xfrm>
            <a:off x="6094283" y="2762562"/>
            <a:ext cx="4962197" cy="34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4" r="17348" b="6876"/>
          <a:stretch/>
        </p:blipFill>
        <p:spPr>
          <a:xfrm flipH="1">
            <a:off x="992933" y="2749338"/>
            <a:ext cx="2640198" cy="34276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2" t="19593" r="22944" b="3696"/>
          <a:stretch/>
        </p:blipFill>
        <p:spPr>
          <a:xfrm>
            <a:off x="3949307" y="3355221"/>
            <a:ext cx="1828800" cy="282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587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Large people/creatures are viscerally intimidating</a:t>
            </a:r>
          </a:p>
          <a:p>
            <a:pPr lvl="1"/>
            <a:r>
              <a:rPr lang="en-US" dirty="0"/>
              <a:t>Growing the player to match makes things feel “epic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Dangerous objects</a:t>
            </a:r>
          </a:p>
          <a:p>
            <a:pPr lvl="1"/>
            <a:r>
              <a:rPr lang="en-US" dirty="0" smtClean="0"/>
              <a:t>Heavy masses hanging overhead</a:t>
            </a:r>
          </a:p>
          <a:p>
            <a:pPr lvl="1"/>
            <a:r>
              <a:rPr lang="en-US" dirty="0" smtClean="0"/>
              <a:t>Fast-moving rocks/machinery/robots nearby</a:t>
            </a:r>
          </a:p>
        </p:txBody>
      </p:sp>
    </p:spTree>
    <p:extLst>
      <p:ext uri="{BB962C8B-B14F-4D97-AF65-F5344CB8AC3E}">
        <p14:creationId xmlns:p14="http://schemas.microsoft.com/office/powerpoint/2010/main" val="30307781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Perception of space and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Large people/creatures are viscerally intimidating</a:t>
            </a:r>
          </a:p>
          <a:p>
            <a:pPr lvl="1"/>
            <a:r>
              <a:rPr lang="en-US" dirty="0"/>
              <a:t>Growing the player to match makes things feel “epic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Dangerous objects</a:t>
            </a:r>
          </a:p>
          <a:p>
            <a:pPr lvl="1"/>
            <a:r>
              <a:rPr lang="en-US" dirty="0" smtClean="0"/>
              <a:t>Heavy masses hanging overhead</a:t>
            </a:r>
          </a:p>
          <a:p>
            <a:pPr lvl="1"/>
            <a:r>
              <a:rPr lang="en-US" dirty="0" smtClean="0"/>
              <a:t>Fast-moving rocks/machinery/robots nearby</a:t>
            </a:r>
          </a:p>
          <a:p>
            <a:r>
              <a:rPr lang="en-US" dirty="0" smtClean="0"/>
              <a:t>You can invoke primal fears</a:t>
            </a:r>
          </a:p>
          <a:p>
            <a:pPr lvl="1"/>
            <a:r>
              <a:rPr lang="en-US" dirty="0" smtClean="0"/>
              <a:t>Falling a long way, or onto dangerous surfaces</a:t>
            </a:r>
          </a:p>
          <a:p>
            <a:pPr lvl="1"/>
            <a:r>
              <a:rPr lang="en-US" dirty="0" smtClean="0"/>
              <a:t>Tight spaces</a:t>
            </a:r>
          </a:p>
          <a:p>
            <a:pPr lvl="1"/>
            <a:r>
              <a:rPr lang="en-US" dirty="0" smtClean="0"/>
              <a:t>Submersion</a:t>
            </a:r>
          </a:p>
          <a:p>
            <a:pPr lvl="1"/>
            <a:r>
              <a:rPr lang="en-US" dirty="0" smtClean="0"/>
              <a:t>But beware of those with real phobias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8" t="4669" r="19701" b="5738"/>
          <a:stretch/>
        </p:blipFill>
        <p:spPr>
          <a:xfrm>
            <a:off x="7815338" y="2827348"/>
            <a:ext cx="3538462" cy="33496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33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1692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Pacing and being kind to your </a:t>
            </a:r>
            <a:r>
              <a:rPr lang="en-US" dirty="0" smtClean="0"/>
              <a:t>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VR is highly involving and emotive</a:t>
            </a:r>
          </a:p>
          <a:p>
            <a:pPr lvl="1"/>
            <a:r>
              <a:rPr lang="en-US" dirty="0" smtClean="0"/>
              <a:t>It demands your attention</a:t>
            </a:r>
          </a:p>
          <a:p>
            <a:pPr lvl="1"/>
            <a:r>
              <a:rPr lang="en-US" dirty="0" smtClean="0"/>
              <a:t>Maintaining emotional distance is hard</a:t>
            </a:r>
          </a:p>
          <a:p>
            <a:pPr lvl="1"/>
            <a:r>
              <a:rPr lang="en-US" dirty="0" smtClean="0"/>
              <a:t>Usual external distractions (drinks, family, internet) often missing/masked</a:t>
            </a:r>
          </a:p>
        </p:txBody>
      </p:sp>
    </p:spTree>
    <p:extLst>
      <p:ext uri="{BB962C8B-B14F-4D97-AF65-F5344CB8AC3E}">
        <p14:creationId xmlns:p14="http://schemas.microsoft.com/office/powerpoint/2010/main" val="21603566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Pacing and being kind to your </a:t>
            </a:r>
            <a:r>
              <a:rPr lang="en-US" dirty="0" smtClean="0"/>
              <a:t>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VR is highly involving and emotive</a:t>
            </a:r>
          </a:p>
          <a:p>
            <a:pPr lvl="1"/>
            <a:r>
              <a:rPr lang="en-US" dirty="0" smtClean="0"/>
              <a:t>It demands your attention</a:t>
            </a:r>
          </a:p>
          <a:p>
            <a:pPr lvl="1"/>
            <a:r>
              <a:rPr lang="en-US" dirty="0" smtClean="0"/>
              <a:t>Maintaining emotional distance is hard</a:t>
            </a:r>
          </a:p>
          <a:p>
            <a:pPr lvl="1"/>
            <a:r>
              <a:rPr lang="en-US" dirty="0" smtClean="0"/>
              <a:t>Usual external distractions (drinks, family, internet) often missing/masked</a:t>
            </a:r>
          </a:p>
          <a:p>
            <a:r>
              <a:rPr lang="en-US" dirty="0" smtClean="0"/>
              <a:t>Full-pace VR can be very draining</a:t>
            </a:r>
          </a:p>
          <a:p>
            <a:pPr lvl="1"/>
            <a:r>
              <a:rPr lang="en-US" dirty="0" smtClean="0"/>
              <a:t>Team Fortress 2 VR is technically sound</a:t>
            </a:r>
          </a:p>
          <a:p>
            <a:pPr lvl="1"/>
            <a:r>
              <a:rPr lang="en-US" dirty="0" smtClean="0"/>
              <a:t>But it’s terrifying to play!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880" y="3595892"/>
            <a:ext cx="3993920" cy="258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7555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Pacing and being kind to your </a:t>
            </a:r>
            <a:r>
              <a:rPr lang="en-US" dirty="0" smtClean="0"/>
              <a:t>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VR is highly involving and emotive</a:t>
            </a:r>
          </a:p>
          <a:p>
            <a:pPr lvl="1"/>
            <a:r>
              <a:rPr lang="en-US" dirty="0" smtClean="0"/>
              <a:t>It demands your attention</a:t>
            </a:r>
          </a:p>
          <a:p>
            <a:pPr lvl="1"/>
            <a:r>
              <a:rPr lang="en-US" dirty="0" smtClean="0"/>
              <a:t>Maintaining emotional distance is hard</a:t>
            </a:r>
          </a:p>
          <a:p>
            <a:pPr lvl="1"/>
            <a:r>
              <a:rPr lang="en-US" dirty="0" smtClean="0"/>
              <a:t>Usual external distractions (drinks, family, internet) often missing/masked</a:t>
            </a:r>
          </a:p>
          <a:p>
            <a:r>
              <a:rPr lang="en-US" dirty="0" smtClean="0"/>
              <a:t>Full-pace VR can be very draining</a:t>
            </a:r>
          </a:p>
          <a:p>
            <a:r>
              <a:rPr lang="en-US" dirty="0" smtClean="0"/>
              <a:t>Use pacing techniques from cinema</a:t>
            </a:r>
          </a:p>
          <a:p>
            <a:pPr lvl="1"/>
            <a:r>
              <a:rPr lang="en-US" dirty="0" smtClean="0"/>
              <a:t>Similarly captive audience</a:t>
            </a:r>
          </a:p>
          <a:p>
            <a:pPr lvl="1"/>
            <a:r>
              <a:rPr lang="en-US" dirty="0" smtClean="0"/>
              <a:t>We expect similar play times in VR</a:t>
            </a:r>
          </a:p>
        </p:txBody>
      </p:sp>
    </p:spTree>
    <p:extLst>
      <p:ext uri="{BB962C8B-B14F-4D97-AF65-F5344CB8AC3E}">
        <p14:creationId xmlns:p14="http://schemas.microsoft.com/office/powerpoint/2010/main" val="146987310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Pacing and being kind to your </a:t>
            </a:r>
            <a:r>
              <a:rPr lang="en-US" dirty="0" smtClean="0"/>
              <a:t>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VR is highly involving and emotive</a:t>
            </a:r>
          </a:p>
          <a:p>
            <a:pPr lvl="1"/>
            <a:r>
              <a:rPr lang="en-US" dirty="0" smtClean="0"/>
              <a:t>It demands your attention</a:t>
            </a:r>
          </a:p>
          <a:p>
            <a:pPr lvl="1"/>
            <a:r>
              <a:rPr lang="en-US" dirty="0" smtClean="0"/>
              <a:t>Maintaining emotional distance is hard</a:t>
            </a:r>
          </a:p>
          <a:p>
            <a:pPr lvl="1"/>
            <a:r>
              <a:rPr lang="en-US" dirty="0" smtClean="0"/>
              <a:t>Usual external distractions (drinks, family, internet) often missing/masked</a:t>
            </a:r>
          </a:p>
          <a:p>
            <a:r>
              <a:rPr lang="en-US" dirty="0" smtClean="0"/>
              <a:t>Full-pace VR can be very draining</a:t>
            </a:r>
          </a:p>
          <a:p>
            <a:r>
              <a:rPr lang="en-US" dirty="0" smtClean="0"/>
              <a:t>Use pacing techniques from cinema</a:t>
            </a:r>
          </a:p>
          <a:p>
            <a:pPr lvl="1"/>
            <a:r>
              <a:rPr lang="en-US" dirty="0" smtClean="0"/>
              <a:t>Similarly captive audience</a:t>
            </a:r>
          </a:p>
          <a:p>
            <a:pPr lvl="1"/>
            <a:r>
              <a:rPr lang="en-US" dirty="0" smtClean="0"/>
              <a:t>We expect similar play times in VR</a:t>
            </a:r>
          </a:p>
          <a:p>
            <a:r>
              <a:rPr lang="en-US" dirty="0" smtClean="0"/>
              <a:t>Where possible, allow players to progress at their own pace</a:t>
            </a:r>
            <a:endParaRPr lang="en-US" dirty="0"/>
          </a:p>
          <a:p>
            <a:pPr lvl="1"/>
            <a:r>
              <a:rPr lang="en-US" dirty="0" smtClean="0"/>
              <a:t>Although removing that control can also be a useful dramatic tool!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36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4910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</a:t>
            </a:r>
            <a:r>
              <a:rPr lang="en-US" dirty="0" smtClean="0"/>
              <a:t>sound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“Creates </a:t>
            </a:r>
            <a:r>
              <a:rPr lang="en-US" dirty="0"/>
              <a:t>a totally immersive, realistic audio experience </a:t>
            </a:r>
            <a:r>
              <a:rPr lang="en-US" dirty="0" smtClean="0"/>
              <a:t>[…] it will </a:t>
            </a:r>
            <a:r>
              <a:rPr lang="en-US" dirty="0"/>
              <a:t>enhance player's audio/visual game play experience</a:t>
            </a:r>
            <a:r>
              <a:rPr lang="en-US" dirty="0" smtClean="0"/>
              <a:t>.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It provides </a:t>
            </a:r>
            <a:r>
              <a:rPr lang="en-US" dirty="0"/>
              <a:t>additional audio sources and includes </a:t>
            </a:r>
            <a:r>
              <a:rPr lang="en-US" dirty="0" smtClean="0"/>
              <a:t>the </a:t>
            </a:r>
            <a:r>
              <a:rPr lang="en-US" dirty="0"/>
              <a:t>ability to mimic real-world environments with reflections and </a:t>
            </a:r>
            <a:r>
              <a:rPr lang="en-US" dirty="0" smtClean="0"/>
              <a:t>occlusions […] This will </a:t>
            </a:r>
            <a:r>
              <a:rPr lang="en-US" dirty="0"/>
              <a:t>take the immersive audio experience to new heights</a:t>
            </a:r>
            <a:r>
              <a:rPr lang="en-US" dirty="0" smtClean="0"/>
              <a:t>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857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6" t="13804" r="23434" b="13157"/>
          <a:stretch/>
        </p:blipFill>
        <p:spPr>
          <a:xfrm>
            <a:off x="2644876" y="1434481"/>
            <a:ext cx="2004569" cy="17945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 </a:t>
            </a:r>
            <a:r>
              <a:rPr lang="en-US" dirty="0" smtClean="0"/>
              <a:t>is awesome!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7" t="9704" r="22285" b="17324"/>
          <a:stretch/>
        </p:blipFill>
        <p:spPr>
          <a:xfrm>
            <a:off x="4951830" y="2952670"/>
            <a:ext cx="1990225" cy="191693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3" t="462" r="8917"/>
          <a:stretch/>
        </p:blipFill>
        <p:spPr>
          <a:xfrm>
            <a:off x="9319131" y="839134"/>
            <a:ext cx="2178051" cy="174537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3" t="2520" r="24814" b="2368"/>
          <a:stretch/>
        </p:blipFill>
        <p:spPr>
          <a:xfrm>
            <a:off x="9643830" y="2691849"/>
            <a:ext cx="2149167" cy="17909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13" t="13750" r="54719" b="37326"/>
          <a:stretch/>
        </p:blipFill>
        <p:spPr>
          <a:xfrm>
            <a:off x="220251" y="3229047"/>
            <a:ext cx="1828800" cy="192459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6" t="330" r="14819" b="32028"/>
          <a:stretch/>
        </p:blipFill>
        <p:spPr>
          <a:xfrm>
            <a:off x="2002307" y="4856569"/>
            <a:ext cx="1924596" cy="177818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86"/>
          <a:stretch/>
        </p:blipFill>
        <p:spPr>
          <a:xfrm>
            <a:off x="5969159" y="5032899"/>
            <a:ext cx="2064520" cy="168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4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</a:t>
            </a:r>
            <a:r>
              <a:rPr lang="en-US" dirty="0" smtClean="0"/>
              <a:t>sound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“Creates a totally immersive, realistic audio experience […] it will enhance player's audio/visual game play experience.</a:t>
            </a:r>
          </a:p>
          <a:p>
            <a:pPr marL="0" indent="0">
              <a:buNone/>
            </a:pPr>
            <a:r>
              <a:rPr lang="en-US" dirty="0"/>
              <a:t>It provides additional audio sources and includes the ability to mimic real-world environments with reflections and occlusions […] This will take the immersive audio experience to new heights.”</a:t>
            </a: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Epic Games press release, </a:t>
            </a:r>
            <a:r>
              <a:rPr lang="en-US" dirty="0" err="1" smtClean="0"/>
              <a:t>Aureal</a:t>
            </a:r>
            <a:r>
              <a:rPr lang="en-US" dirty="0" smtClean="0"/>
              <a:t> A3D technology, </a:t>
            </a:r>
            <a:r>
              <a:rPr lang="en-US" u="sng" dirty="0" smtClean="0"/>
              <a:t>1998</a:t>
            </a:r>
            <a:endParaRPr lang="en-US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40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86628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</a:t>
            </a:r>
            <a:r>
              <a:rPr lang="en-US" dirty="0" smtClean="0"/>
              <a:t>sound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Great spatial sound tech has been around for a long time</a:t>
            </a:r>
          </a:p>
          <a:p>
            <a:pPr lvl="1"/>
            <a:r>
              <a:rPr lang="en-US" dirty="0" smtClean="0"/>
              <a:t>But most users do not have a well set-up system</a:t>
            </a:r>
          </a:p>
          <a:p>
            <a:pPr lvl="1"/>
            <a:r>
              <a:rPr lang="en-US" dirty="0" smtClean="0"/>
              <a:t>Significant numbers have left and right swapped!</a:t>
            </a:r>
          </a:p>
          <a:p>
            <a:pPr lvl="1"/>
            <a:r>
              <a:rPr lang="en-US" dirty="0" smtClean="0"/>
              <a:t>Sound designers cannot </a:t>
            </a:r>
            <a:r>
              <a:rPr lang="en-US" i="1" dirty="0" smtClean="0"/>
              <a:t>rely</a:t>
            </a:r>
            <a:r>
              <a:rPr lang="en-US" dirty="0" smtClean="0"/>
              <a:t> on good spatial awareness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62455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</a:t>
            </a:r>
            <a:r>
              <a:rPr lang="en-US" dirty="0" smtClean="0"/>
              <a:t>sound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Great spatial sound tech has been around for a long time</a:t>
            </a:r>
          </a:p>
          <a:p>
            <a:pPr lvl="1"/>
            <a:r>
              <a:rPr lang="en-US" dirty="0" smtClean="0"/>
              <a:t>But most users do not have a well set-up system</a:t>
            </a:r>
          </a:p>
          <a:p>
            <a:pPr lvl="1"/>
            <a:r>
              <a:rPr lang="en-US" dirty="0"/>
              <a:t>Significant numbers have left and right swapped!</a:t>
            </a:r>
            <a:endParaRPr lang="en-US" dirty="0" smtClean="0"/>
          </a:p>
          <a:p>
            <a:pPr lvl="1"/>
            <a:r>
              <a:rPr lang="en-US" dirty="0" smtClean="0"/>
              <a:t>Sound designers cannot </a:t>
            </a:r>
            <a:r>
              <a:rPr lang="en-US" i="1" dirty="0" smtClean="0"/>
              <a:t>rely</a:t>
            </a:r>
            <a:r>
              <a:rPr lang="en-US" dirty="0" smtClean="0"/>
              <a:t> on good spatial awareness</a:t>
            </a:r>
          </a:p>
          <a:p>
            <a:r>
              <a:rPr lang="en-US" dirty="0" smtClean="0"/>
              <a:t>With VR, we finally have progress</a:t>
            </a:r>
          </a:p>
          <a:p>
            <a:pPr lvl="1"/>
            <a:r>
              <a:rPr lang="en-US" dirty="0" smtClean="0"/>
              <a:t>Reliable hardware – stereo headphones can be assumed</a:t>
            </a:r>
          </a:p>
          <a:p>
            <a:pPr lvl="2"/>
            <a:r>
              <a:rPr lang="en-US" dirty="0" smtClean="0"/>
              <a:t>Rift has speakers with known frequency response</a:t>
            </a:r>
          </a:p>
          <a:p>
            <a:pPr lvl="1"/>
            <a:r>
              <a:rPr lang="en-US" dirty="0" smtClean="0"/>
              <a:t>Known head position – HRTF can actually work well</a:t>
            </a:r>
          </a:p>
          <a:p>
            <a:pPr lvl="2"/>
            <a:r>
              <a:rPr lang="en-US" dirty="0" smtClean="0"/>
              <a:t>Spatial sound built into many VR SDKs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72"/>
          <a:stretch/>
        </p:blipFill>
        <p:spPr>
          <a:xfrm flipH="1">
            <a:off x="9396439" y="2394857"/>
            <a:ext cx="2795559" cy="446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8545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</a:t>
            </a:r>
            <a:r>
              <a:rPr lang="en-US" dirty="0" smtClean="0"/>
              <a:t>sound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Great spatial sound tech has been around for a long time</a:t>
            </a:r>
          </a:p>
          <a:p>
            <a:pPr lvl="1"/>
            <a:r>
              <a:rPr lang="en-US" dirty="0"/>
              <a:t>But most users do not have a well set-up system</a:t>
            </a:r>
          </a:p>
          <a:p>
            <a:pPr lvl="1"/>
            <a:r>
              <a:rPr lang="en-US" dirty="0"/>
              <a:t>Significant numbers have left and right swapped!</a:t>
            </a:r>
          </a:p>
          <a:p>
            <a:pPr lvl="1"/>
            <a:r>
              <a:rPr lang="en-US" dirty="0"/>
              <a:t>Sound designers cannot </a:t>
            </a:r>
            <a:r>
              <a:rPr lang="en-US" i="1" dirty="0"/>
              <a:t>rely</a:t>
            </a:r>
            <a:r>
              <a:rPr lang="en-US" dirty="0"/>
              <a:t> on good spatial awareness</a:t>
            </a:r>
          </a:p>
          <a:p>
            <a:r>
              <a:rPr lang="en-US" dirty="0"/>
              <a:t>With VR, we finally have progress</a:t>
            </a:r>
          </a:p>
          <a:p>
            <a:pPr lvl="1"/>
            <a:r>
              <a:rPr lang="en-US" dirty="0"/>
              <a:t>Reliable hardware – stereo headphones can be assumed</a:t>
            </a:r>
          </a:p>
          <a:p>
            <a:pPr lvl="2"/>
            <a:r>
              <a:rPr lang="en-US" dirty="0"/>
              <a:t>Rift has speakers with known frequency response</a:t>
            </a:r>
          </a:p>
          <a:p>
            <a:pPr lvl="1"/>
            <a:r>
              <a:rPr lang="en-US" dirty="0"/>
              <a:t>Known head position – HRTF can actually work well</a:t>
            </a:r>
          </a:p>
          <a:p>
            <a:pPr lvl="2"/>
            <a:r>
              <a:rPr lang="en-US" dirty="0"/>
              <a:t>Spatial sound built into many VR SDKs</a:t>
            </a:r>
          </a:p>
          <a:p>
            <a:r>
              <a:rPr lang="en-US" dirty="0" smtClean="0"/>
              <a:t>Maybe now can it actually be a game mechanic?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72"/>
          <a:stretch/>
        </p:blipFill>
        <p:spPr>
          <a:xfrm flipH="1">
            <a:off x="9396439" y="2394857"/>
            <a:ext cx="2795559" cy="446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95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VR companies have “wands”</a:t>
            </a:r>
          </a:p>
          <a:p>
            <a:pPr lvl="1"/>
            <a:r>
              <a:rPr lang="en-US" dirty="0"/>
              <a:t>Oculus </a:t>
            </a:r>
            <a:r>
              <a:rPr lang="en-US" dirty="0" smtClean="0"/>
              <a:t>Touch, Sony Move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Valve </a:t>
            </a:r>
            <a:r>
              <a:rPr lang="en-US" dirty="0"/>
              <a:t>Vive, </a:t>
            </a:r>
            <a:r>
              <a:rPr lang="en-US" dirty="0" err="1"/>
              <a:t>Sixsense</a:t>
            </a:r>
            <a:r>
              <a:rPr lang="en-US" dirty="0"/>
              <a:t> STEM</a:t>
            </a:r>
            <a:endParaRPr lang="en-US" dirty="0" smtClean="0"/>
          </a:p>
          <a:p>
            <a:pPr lvl="1"/>
            <a:r>
              <a:rPr lang="en-US" dirty="0" smtClean="0"/>
              <a:t>Position + orientation of palm</a:t>
            </a:r>
          </a:p>
          <a:p>
            <a:pPr lvl="1"/>
            <a:r>
              <a:rPr lang="en-US" dirty="0" smtClean="0"/>
              <a:t>Sticks, buttons and triggers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5" r="10989"/>
          <a:stretch/>
        </p:blipFill>
        <p:spPr>
          <a:xfrm>
            <a:off x="7992291" y="492601"/>
            <a:ext cx="3361509" cy="266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10167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Most VR companies have “wands”</a:t>
            </a:r>
          </a:p>
          <a:p>
            <a:pPr lvl="1"/>
            <a:r>
              <a:rPr lang="en-US" dirty="0"/>
              <a:t>Oculus </a:t>
            </a:r>
            <a:r>
              <a:rPr lang="en-US" dirty="0" smtClean="0"/>
              <a:t>Touch, Sony Move</a:t>
            </a:r>
          </a:p>
          <a:p>
            <a:pPr marL="457200" lvl="1" indent="0">
              <a:buNone/>
            </a:pPr>
            <a:r>
              <a:rPr lang="en-US" dirty="0" smtClean="0"/>
              <a:t>   Valve </a:t>
            </a:r>
            <a:r>
              <a:rPr lang="en-US" dirty="0"/>
              <a:t>Vive, </a:t>
            </a:r>
            <a:r>
              <a:rPr lang="en-US" dirty="0" err="1"/>
              <a:t>Sixsense</a:t>
            </a:r>
            <a:r>
              <a:rPr lang="en-US" dirty="0"/>
              <a:t> STEM</a:t>
            </a:r>
            <a:endParaRPr lang="en-US" dirty="0" smtClean="0"/>
          </a:p>
          <a:p>
            <a:pPr lvl="1"/>
            <a:r>
              <a:rPr lang="en-US" dirty="0" smtClean="0"/>
              <a:t>Position + orientation of palm</a:t>
            </a:r>
          </a:p>
          <a:p>
            <a:pPr lvl="1"/>
            <a:r>
              <a:rPr lang="en-US" dirty="0" smtClean="0"/>
              <a:t>Sticks, buttons and triggers</a:t>
            </a:r>
          </a:p>
          <a:p>
            <a:r>
              <a:rPr lang="en-US" dirty="0" smtClean="0"/>
              <a:t>Some have “grip” sensors</a:t>
            </a:r>
          </a:p>
          <a:p>
            <a:pPr lvl="1"/>
            <a:r>
              <a:rPr lang="en-US" dirty="0" smtClean="0"/>
              <a:t>Users find “grab and hold” a very natural action</a:t>
            </a:r>
          </a:p>
          <a:p>
            <a:pPr lvl="1"/>
            <a:r>
              <a:rPr lang="en-US" dirty="0" smtClean="0"/>
              <a:t>Sculpting user-generated content is very compelling in VR</a:t>
            </a:r>
          </a:p>
          <a:p>
            <a:r>
              <a:rPr lang="en-US" dirty="0" smtClean="0"/>
              <a:t>Gestures – “over there”, “follow me”,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Low weight and no haptics means swords, climbing, </a:t>
            </a:r>
            <a:r>
              <a:rPr lang="en-US" dirty="0" err="1" smtClean="0"/>
              <a:t>etc</a:t>
            </a:r>
            <a:r>
              <a:rPr lang="en-US" dirty="0" smtClean="0"/>
              <a:t> is harder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5" r="10989"/>
          <a:stretch/>
        </p:blipFill>
        <p:spPr>
          <a:xfrm>
            <a:off x="7992291" y="492601"/>
            <a:ext cx="3361509" cy="26660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42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2326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Conventional game controllers</a:t>
            </a:r>
          </a:p>
          <a:p>
            <a:pPr lvl="1"/>
            <a:r>
              <a:rPr lang="en-US" dirty="0" smtClean="0"/>
              <a:t>Still very useful when you need lots of buttons</a:t>
            </a:r>
          </a:p>
          <a:p>
            <a:pPr lvl="1"/>
            <a:r>
              <a:rPr lang="en-US" dirty="0" smtClean="0"/>
              <a:t>Good for third-person action games</a:t>
            </a:r>
          </a:p>
          <a:p>
            <a:pPr lvl="2"/>
            <a:r>
              <a:rPr lang="en-US" dirty="0" smtClean="0"/>
              <a:t>Surprisingly compelling in VR</a:t>
            </a:r>
          </a:p>
          <a:p>
            <a:pPr lvl="1"/>
            <a:r>
              <a:rPr lang="en-US" dirty="0"/>
              <a:t>Wheels &amp; </a:t>
            </a:r>
            <a:r>
              <a:rPr lang="en-US" dirty="0" err="1" smtClean="0"/>
              <a:t>flightsticks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778078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Conventional game controllers</a:t>
            </a:r>
          </a:p>
          <a:p>
            <a:pPr lvl="1"/>
            <a:r>
              <a:rPr lang="en-US" dirty="0" smtClean="0"/>
              <a:t>Still very useful when you need lots of buttons</a:t>
            </a:r>
          </a:p>
          <a:p>
            <a:pPr lvl="1"/>
            <a:r>
              <a:rPr lang="en-US" dirty="0" smtClean="0"/>
              <a:t>Good for third-person action games</a:t>
            </a:r>
          </a:p>
          <a:p>
            <a:pPr lvl="2"/>
            <a:r>
              <a:rPr lang="en-US" dirty="0" smtClean="0"/>
              <a:t>Surprisingly compelling in VR</a:t>
            </a:r>
          </a:p>
          <a:p>
            <a:pPr lvl="1"/>
            <a:r>
              <a:rPr lang="en-US" dirty="0"/>
              <a:t>Wheels &amp; </a:t>
            </a:r>
            <a:r>
              <a:rPr lang="en-US" dirty="0" err="1" smtClean="0"/>
              <a:t>flightsticks</a:t>
            </a:r>
            <a:endParaRPr lang="en-US" dirty="0" smtClean="0"/>
          </a:p>
          <a:p>
            <a:r>
              <a:rPr lang="en-US" dirty="0"/>
              <a:t>Hand tracking</a:t>
            </a:r>
          </a:p>
          <a:p>
            <a:pPr lvl="1"/>
            <a:r>
              <a:rPr lang="en-US" dirty="0"/>
              <a:t>Limited input channels</a:t>
            </a:r>
          </a:p>
          <a:p>
            <a:pPr lvl="2"/>
            <a:r>
              <a:rPr lang="en-US" dirty="0"/>
              <a:t>Orientation of palm</a:t>
            </a:r>
          </a:p>
          <a:p>
            <a:pPr lvl="2"/>
            <a:r>
              <a:rPr lang="en-US" dirty="0"/>
              <a:t>~10 gestures, imprecise and slow</a:t>
            </a:r>
          </a:p>
          <a:p>
            <a:pPr lvl="2"/>
            <a:r>
              <a:rPr lang="en-US" dirty="0"/>
              <a:t>Actually worse than a wand!</a:t>
            </a:r>
          </a:p>
          <a:p>
            <a:pPr lvl="1"/>
            <a:r>
              <a:rPr lang="en-US" dirty="0"/>
              <a:t>Without haptics, fine control is hard</a:t>
            </a:r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44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7592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these VR experiences…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So you want to try some VR…</a:t>
            </a:r>
          </a:p>
        </p:txBody>
      </p:sp>
    </p:spTree>
    <p:extLst>
      <p:ext uri="{BB962C8B-B14F-4D97-AF65-F5344CB8AC3E}">
        <p14:creationId xmlns:p14="http://schemas.microsoft.com/office/powerpoint/2010/main" val="234768758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these VR experiences…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Elite Dangerous</a:t>
            </a:r>
          </a:p>
          <a:p>
            <a:pPr lvl="1"/>
            <a:r>
              <a:rPr lang="en-US" dirty="0" smtClean="0"/>
              <a:t>Spaceflight is amazing in VR</a:t>
            </a:r>
          </a:p>
          <a:p>
            <a:pPr lvl="1"/>
            <a:r>
              <a:rPr lang="en-US" dirty="0" smtClean="0"/>
              <a:t>Highly polished game</a:t>
            </a:r>
          </a:p>
          <a:p>
            <a:pPr lvl="1"/>
            <a:r>
              <a:rPr lang="en-US" dirty="0" smtClean="0"/>
              <a:t>Excellent VR integration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296" y="2760617"/>
            <a:ext cx="6073504" cy="341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194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6" t="13804" r="23434" b="13157"/>
          <a:stretch/>
        </p:blipFill>
        <p:spPr>
          <a:xfrm>
            <a:off x="2644876" y="1434481"/>
            <a:ext cx="2004569" cy="17945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 </a:t>
            </a:r>
            <a:r>
              <a:rPr lang="en-US" dirty="0" smtClean="0"/>
              <a:t>is awesome!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97" t="2646" r="17681" b="23648"/>
          <a:stretch/>
        </p:blipFill>
        <p:spPr>
          <a:xfrm>
            <a:off x="4933837" y="749752"/>
            <a:ext cx="2171062" cy="20601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7" t="9704" r="22285" b="17324"/>
          <a:stretch/>
        </p:blipFill>
        <p:spPr>
          <a:xfrm>
            <a:off x="4951830" y="2952670"/>
            <a:ext cx="1990225" cy="191693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3" t="462" r="8917"/>
          <a:stretch/>
        </p:blipFill>
        <p:spPr>
          <a:xfrm>
            <a:off x="9319131" y="839134"/>
            <a:ext cx="2178051" cy="174537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" r="6700"/>
          <a:stretch/>
        </p:blipFill>
        <p:spPr>
          <a:xfrm>
            <a:off x="7001419" y="2581239"/>
            <a:ext cx="2700047" cy="197627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3" t="2520" r="24814" b="2368"/>
          <a:stretch/>
        </p:blipFill>
        <p:spPr>
          <a:xfrm>
            <a:off x="9643830" y="2691849"/>
            <a:ext cx="2149167" cy="17909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13" t="13750" r="54719" b="37326"/>
          <a:stretch/>
        </p:blipFill>
        <p:spPr>
          <a:xfrm>
            <a:off x="220251" y="3229047"/>
            <a:ext cx="1828800" cy="192459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6" t="330" r="14819" b="32028"/>
          <a:stretch/>
        </p:blipFill>
        <p:spPr>
          <a:xfrm>
            <a:off x="2002307" y="4856569"/>
            <a:ext cx="1924596" cy="17781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66" t="683" r="31715" b="-4160"/>
          <a:stretch/>
        </p:blipFill>
        <p:spPr>
          <a:xfrm>
            <a:off x="7947539" y="4678090"/>
            <a:ext cx="1479188" cy="21453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2" r="10286"/>
          <a:stretch/>
        </p:blipFill>
        <p:spPr>
          <a:xfrm>
            <a:off x="193406" y="4712688"/>
            <a:ext cx="2005791" cy="195007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86"/>
          <a:stretch/>
        </p:blipFill>
        <p:spPr>
          <a:xfrm>
            <a:off x="5969159" y="5032899"/>
            <a:ext cx="2064520" cy="168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649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these VR experiences…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Elite Dangerous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Euro Truck Simulator 2</a:t>
            </a:r>
          </a:p>
          <a:p>
            <a:pPr lvl="1"/>
            <a:r>
              <a:rPr lang="en-US" dirty="0" smtClean="0"/>
              <a:t>Delivering goods in Europe</a:t>
            </a:r>
          </a:p>
          <a:p>
            <a:pPr lvl="1"/>
            <a:r>
              <a:rPr lang="en-US" dirty="0" smtClean="0"/>
              <a:t>Curiously compelling</a:t>
            </a:r>
          </a:p>
          <a:p>
            <a:pPr lvl="1"/>
            <a:r>
              <a:rPr lang="en-US" dirty="0" smtClean="0"/>
              <a:t>VR completes the </a:t>
            </a:r>
            <a:r>
              <a:rPr lang="en-US" dirty="0" err="1" smtClean="0"/>
              <a:t>zen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1259" y="2778034"/>
            <a:ext cx="6042541" cy="339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78684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these VR experiences…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Elite Dangerous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Euro Truck Simulator 2</a:t>
            </a:r>
          </a:p>
          <a:p>
            <a:pPr lvl="1"/>
            <a:endParaRPr lang="en-US" dirty="0" smtClean="0"/>
          </a:p>
          <a:p>
            <a:r>
              <a:rPr lang="en-US" dirty="0"/>
              <a:t>Dumpy, Going Elephants</a:t>
            </a:r>
          </a:p>
          <a:p>
            <a:pPr lvl="1"/>
            <a:r>
              <a:rPr lang="en-US" dirty="0"/>
              <a:t>Smash things with your </a:t>
            </a:r>
            <a:r>
              <a:rPr lang="en-US" dirty="0" smtClean="0"/>
              <a:t>trunk!</a:t>
            </a:r>
          </a:p>
          <a:p>
            <a:pPr lvl="1"/>
            <a:r>
              <a:rPr lang="en-US" dirty="0" smtClean="0"/>
              <a:t>Novel input scheme</a:t>
            </a:r>
          </a:p>
          <a:p>
            <a:pPr lvl="1"/>
            <a:r>
              <a:rPr lang="en-US" dirty="0" smtClean="0"/>
              <a:t>Gets people looking around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6783976" y="1402263"/>
            <a:ext cx="4569823" cy="4774701"/>
            <a:chOff x="6783976" y="1402263"/>
            <a:chExt cx="4569823" cy="477470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9091"/>
            <a:stretch/>
          </p:blipFill>
          <p:spPr>
            <a:xfrm>
              <a:off x="6783976" y="1402263"/>
              <a:ext cx="4569823" cy="477470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11251474" y="1402264"/>
              <a:ext cx="102325" cy="47747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7201932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these VR experiences…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Elite Dangerous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Euro Truck Simulator 2</a:t>
            </a:r>
          </a:p>
          <a:p>
            <a:pPr lvl="1"/>
            <a:endParaRPr lang="en-US" dirty="0" smtClean="0"/>
          </a:p>
          <a:p>
            <a:r>
              <a:rPr lang="en-US" dirty="0"/>
              <a:t>Dumpy, Going Elephants</a:t>
            </a:r>
          </a:p>
          <a:p>
            <a:pPr lvl="1"/>
            <a:endParaRPr lang="en-US" dirty="0"/>
          </a:p>
          <a:p>
            <a:r>
              <a:rPr lang="en-US" dirty="0" smtClean="0"/>
              <a:t>Classroom Aquatic</a:t>
            </a:r>
          </a:p>
          <a:p>
            <a:pPr lvl="1"/>
            <a:r>
              <a:rPr lang="en-US" dirty="0" smtClean="0"/>
              <a:t>Cheat to pass the test</a:t>
            </a:r>
          </a:p>
          <a:p>
            <a:pPr lvl="1"/>
            <a:r>
              <a:rPr lang="en-US" dirty="0" smtClean="0"/>
              <a:t>Sneak looks at other desks</a:t>
            </a:r>
          </a:p>
          <a:p>
            <a:pPr lvl="1"/>
            <a:r>
              <a:rPr lang="en-US" dirty="0" smtClean="0"/>
              <a:t>But don’t get caught!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59" r="4695"/>
          <a:stretch/>
        </p:blipFill>
        <p:spPr>
          <a:xfrm>
            <a:off x="5130347" y="2481944"/>
            <a:ext cx="6223453" cy="369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5654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these VR experiences…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Elite Dangerous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Euro Truck Simulator 2</a:t>
            </a:r>
          </a:p>
          <a:p>
            <a:pPr lvl="1"/>
            <a:endParaRPr lang="en-US" dirty="0" smtClean="0"/>
          </a:p>
          <a:p>
            <a:r>
              <a:rPr lang="en-US" dirty="0"/>
              <a:t>Dumpy, Going Elephants</a:t>
            </a:r>
          </a:p>
          <a:p>
            <a:pPr lvl="1"/>
            <a:endParaRPr lang="en-US" dirty="0"/>
          </a:p>
          <a:p>
            <a:r>
              <a:rPr lang="en-US" dirty="0" smtClean="0"/>
              <a:t>Classroom Aquatic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 Night at the </a:t>
            </a:r>
            <a:r>
              <a:rPr lang="en-US" dirty="0" err="1" smtClean="0"/>
              <a:t>Roculus</a:t>
            </a:r>
            <a:endParaRPr lang="en-US" dirty="0" smtClean="0"/>
          </a:p>
          <a:p>
            <a:pPr lvl="1"/>
            <a:r>
              <a:rPr lang="en-US" dirty="0" smtClean="0"/>
              <a:t>Nod/shake your head to the beat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92" r="49478"/>
          <a:stretch/>
        </p:blipFill>
        <p:spPr>
          <a:xfrm>
            <a:off x="6783977" y="1472386"/>
            <a:ext cx="4569823" cy="470457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60854" y="637275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49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56954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069714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VR can be very personal</a:t>
            </a:r>
          </a:p>
          <a:p>
            <a:pPr lvl="1"/>
            <a:r>
              <a:rPr lang="en-US" dirty="0" smtClean="0"/>
              <a:t>Immediate sense of being there – “presence”</a:t>
            </a:r>
          </a:p>
          <a:p>
            <a:pPr lvl="1"/>
            <a:r>
              <a:rPr lang="en-US" dirty="0" smtClean="0"/>
              <a:t>Scale is conveyed very intuitively</a:t>
            </a:r>
          </a:p>
          <a:p>
            <a:pPr lvl="1"/>
            <a:r>
              <a:rPr lang="en-US" dirty="0" smtClean="0"/>
              <a:t>Implicit emotional attachment</a:t>
            </a:r>
          </a:p>
          <a:p>
            <a:pPr lvl="1"/>
            <a:r>
              <a:rPr lang="en-US" dirty="0" smtClean="0"/>
              <a:t>Can be a blessing and a curse</a:t>
            </a:r>
          </a:p>
        </p:txBody>
      </p:sp>
    </p:spTree>
    <p:extLst>
      <p:ext uri="{BB962C8B-B14F-4D97-AF65-F5344CB8AC3E}">
        <p14:creationId xmlns:p14="http://schemas.microsoft.com/office/powerpoint/2010/main" val="20025456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VR can be very personal</a:t>
            </a:r>
          </a:p>
          <a:p>
            <a:pPr lvl="1"/>
            <a:r>
              <a:rPr lang="en-US" dirty="0" smtClean="0"/>
              <a:t>Immediate sense of being there – “presence”</a:t>
            </a:r>
          </a:p>
          <a:p>
            <a:pPr lvl="1"/>
            <a:r>
              <a:rPr lang="en-US" dirty="0" smtClean="0"/>
              <a:t>Scale is conveyed very intuitively</a:t>
            </a:r>
          </a:p>
          <a:p>
            <a:pPr lvl="1"/>
            <a:r>
              <a:rPr lang="en-US" dirty="0" smtClean="0"/>
              <a:t>Implicit emotional attachment</a:t>
            </a:r>
          </a:p>
          <a:p>
            <a:pPr lvl="1"/>
            <a:r>
              <a:rPr lang="en-US" dirty="0" smtClean="0"/>
              <a:t>Can be a blessing and a curse</a:t>
            </a:r>
          </a:p>
          <a:p>
            <a:r>
              <a:rPr lang="en-US" dirty="0" smtClean="0"/>
              <a:t>Most cinematic tricks don’t work well</a:t>
            </a:r>
          </a:p>
          <a:p>
            <a:pPr lvl="1"/>
            <a:r>
              <a:rPr lang="en-US" dirty="0" smtClean="0"/>
              <a:t>Will audiences become more sophisticated in future?</a:t>
            </a:r>
          </a:p>
        </p:txBody>
      </p:sp>
    </p:spTree>
    <p:extLst>
      <p:ext uri="{BB962C8B-B14F-4D97-AF65-F5344CB8AC3E}">
        <p14:creationId xmlns:p14="http://schemas.microsoft.com/office/powerpoint/2010/main" val="155290684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VR can be very personal</a:t>
            </a:r>
          </a:p>
          <a:p>
            <a:pPr lvl="1"/>
            <a:r>
              <a:rPr lang="en-US" dirty="0" smtClean="0"/>
              <a:t>Immediate sense of being there – “presence”</a:t>
            </a:r>
          </a:p>
          <a:p>
            <a:pPr lvl="1"/>
            <a:r>
              <a:rPr lang="en-US" dirty="0" smtClean="0"/>
              <a:t>Scale is conveyed very intuitively</a:t>
            </a:r>
          </a:p>
          <a:p>
            <a:pPr lvl="1"/>
            <a:r>
              <a:rPr lang="en-US" dirty="0" smtClean="0"/>
              <a:t>Implicit emotional attachment</a:t>
            </a:r>
          </a:p>
          <a:p>
            <a:pPr lvl="1"/>
            <a:r>
              <a:rPr lang="en-US" dirty="0" smtClean="0"/>
              <a:t>Can be a blessing and a curse</a:t>
            </a:r>
          </a:p>
          <a:p>
            <a:r>
              <a:rPr lang="en-US" dirty="0" smtClean="0"/>
              <a:t>Most cinematic tricks don’t work well</a:t>
            </a:r>
          </a:p>
          <a:p>
            <a:pPr lvl="1"/>
            <a:r>
              <a:rPr lang="en-US" dirty="0" smtClean="0"/>
              <a:t>Will audiences become more sophisticated in future?</a:t>
            </a:r>
          </a:p>
          <a:p>
            <a:r>
              <a:rPr lang="en-US" dirty="0" smtClean="0"/>
              <a:t>More expressive inputs</a:t>
            </a:r>
            <a:endParaRPr lang="en-US" dirty="0"/>
          </a:p>
          <a:p>
            <a:pPr lvl="1"/>
            <a:r>
              <a:rPr lang="en-US" dirty="0" smtClean="0"/>
              <a:t>Or will they go the way of the </a:t>
            </a:r>
            <a:r>
              <a:rPr lang="en-US" dirty="0" err="1" smtClean="0"/>
              <a:t>Wiimote</a:t>
            </a:r>
            <a:r>
              <a:rPr lang="en-US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3814598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VR can be very personal</a:t>
            </a:r>
          </a:p>
          <a:p>
            <a:pPr lvl="1"/>
            <a:r>
              <a:rPr lang="en-US" dirty="0" smtClean="0"/>
              <a:t>Immediate sense of being there – “presence”</a:t>
            </a:r>
          </a:p>
          <a:p>
            <a:pPr lvl="1"/>
            <a:r>
              <a:rPr lang="en-US" dirty="0" smtClean="0"/>
              <a:t>Scale is conveyed very intuitively</a:t>
            </a:r>
          </a:p>
          <a:p>
            <a:pPr lvl="1"/>
            <a:r>
              <a:rPr lang="en-US" dirty="0" smtClean="0"/>
              <a:t>Implicit emotional attachment</a:t>
            </a:r>
          </a:p>
          <a:p>
            <a:pPr lvl="1"/>
            <a:r>
              <a:rPr lang="en-US" dirty="0" smtClean="0"/>
              <a:t>Can be a blessing and a curse</a:t>
            </a:r>
          </a:p>
          <a:p>
            <a:r>
              <a:rPr lang="en-US" dirty="0" smtClean="0"/>
              <a:t>Most cinematic tricks don’t work well</a:t>
            </a:r>
          </a:p>
          <a:p>
            <a:pPr lvl="1"/>
            <a:r>
              <a:rPr lang="en-US" dirty="0" smtClean="0"/>
              <a:t>Will audiences become more sophisticated in future?</a:t>
            </a:r>
          </a:p>
          <a:p>
            <a:r>
              <a:rPr lang="en-US" dirty="0" smtClean="0"/>
              <a:t>More expressive inputs</a:t>
            </a:r>
            <a:endParaRPr lang="en-US" dirty="0"/>
          </a:p>
          <a:p>
            <a:pPr lvl="1"/>
            <a:r>
              <a:rPr lang="en-US" dirty="0" smtClean="0"/>
              <a:t>Or will they go the way of the </a:t>
            </a:r>
            <a:r>
              <a:rPr lang="en-US" dirty="0" err="1" smtClean="0"/>
              <a:t>Wiimote</a:t>
            </a:r>
            <a:r>
              <a:rPr lang="en-US" dirty="0" smtClean="0"/>
              <a:t>?</a:t>
            </a:r>
          </a:p>
          <a:p>
            <a:r>
              <a:rPr lang="en-US" dirty="0" smtClean="0"/>
              <a:t>Still looking for the “unique killer app” that forces people to get VR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460854" y="6378361"/>
            <a:ext cx="57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55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46330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8159"/>
            <a:ext cx="10515600" cy="493976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r>
              <a:rPr lang="en-US" sz="3200" dirty="0" smtClean="0"/>
              <a:t>Questions?</a:t>
            </a:r>
          </a:p>
          <a:p>
            <a:pPr marL="0" indent="0" algn="ctr">
              <a:buNone/>
            </a:pPr>
            <a:endParaRPr lang="en-US" sz="1100" dirty="0" smtClean="0"/>
          </a:p>
          <a:p>
            <a:pPr marL="0" indent="0" algn="ctr">
              <a:buNone/>
            </a:pPr>
            <a:r>
              <a:rPr lang="en-US" sz="2400" dirty="0"/>
              <a:t>developer.oculus.com</a:t>
            </a:r>
          </a:p>
          <a:p>
            <a:pPr marL="0" indent="0" algn="ctr">
              <a:buNone/>
            </a:pPr>
            <a:r>
              <a:rPr lang="en-US" sz="2400" dirty="0" smtClean="0"/>
              <a:t>tom.forsyth@oculus.com</a:t>
            </a:r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r>
              <a:rPr lang="en-US" sz="2200" dirty="0" smtClean="0"/>
              <a:t>Further reading</a:t>
            </a:r>
            <a:endParaRPr lang="en-US" sz="3200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33603" y="4241022"/>
            <a:ext cx="8307974" cy="2055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 smtClean="0"/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 smtClean="0"/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 smtClean="0"/>
              <a:t>Oculus </a:t>
            </a:r>
            <a:r>
              <a:rPr lang="en-US" sz="2000" dirty="0" err="1" smtClean="0"/>
              <a:t>dev</a:t>
            </a:r>
            <a:r>
              <a:rPr lang="en-US" sz="2000" dirty="0" smtClean="0"/>
              <a:t> area:		Best Practices Guide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 smtClean="0"/>
              <a:t>GDC / Connect 2014:	Developing VR Experiences with the Oculus Rift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798" y="989915"/>
            <a:ext cx="3200405" cy="82488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597229"/>
            <a:ext cx="2495270" cy="31164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75" r="8871"/>
          <a:stretch/>
        </p:blipFill>
        <p:spPr>
          <a:xfrm>
            <a:off x="8816401" y="989915"/>
            <a:ext cx="2537399" cy="196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9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6" t="13804" r="23434" b="13157"/>
          <a:stretch/>
        </p:blipFill>
        <p:spPr>
          <a:xfrm>
            <a:off x="2644876" y="1434481"/>
            <a:ext cx="2004569" cy="17945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 </a:t>
            </a:r>
            <a:r>
              <a:rPr lang="en-US" dirty="0" smtClean="0"/>
              <a:t>is awesome!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54" t="905" r="5908" b="18479"/>
          <a:stretch/>
        </p:blipFill>
        <p:spPr>
          <a:xfrm>
            <a:off x="7184413" y="510812"/>
            <a:ext cx="1991336" cy="19210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97" t="2646" r="17681" b="23648"/>
          <a:stretch/>
        </p:blipFill>
        <p:spPr>
          <a:xfrm>
            <a:off x="4933837" y="749752"/>
            <a:ext cx="2171062" cy="20601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7" t="9704" r="22285" b="17324"/>
          <a:stretch/>
        </p:blipFill>
        <p:spPr>
          <a:xfrm>
            <a:off x="4951830" y="2952670"/>
            <a:ext cx="1990225" cy="19169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2" r="10746"/>
          <a:stretch/>
        </p:blipFill>
        <p:spPr>
          <a:xfrm>
            <a:off x="364477" y="1453019"/>
            <a:ext cx="2083043" cy="193798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3" t="462" r="8917"/>
          <a:stretch/>
        </p:blipFill>
        <p:spPr>
          <a:xfrm>
            <a:off x="9319131" y="839134"/>
            <a:ext cx="2178051" cy="174537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" r="6700"/>
          <a:stretch/>
        </p:blipFill>
        <p:spPr>
          <a:xfrm>
            <a:off x="7001419" y="2581239"/>
            <a:ext cx="2700047" cy="197627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3" t="2520" r="24814" b="2368"/>
          <a:stretch/>
        </p:blipFill>
        <p:spPr>
          <a:xfrm>
            <a:off x="9643830" y="2691849"/>
            <a:ext cx="2149167" cy="17909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13" t="13750" r="54719" b="37326"/>
          <a:stretch/>
        </p:blipFill>
        <p:spPr>
          <a:xfrm>
            <a:off x="220251" y="3229047"/>
            <a:ext cx="1828800" cy="192459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6" t="330" r="14819" b="32028"/>
          <a:stretch/>
        </p:blipFill>
        <p:spPr>
          <a:xfrm>
            <a:off x="2002307" y="4856569"/>
            <a:ext cx="1924596" cy="17781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66" t="683" r="31715" b="-4160"/>
          <a:stretch/>
        </p:blipFill>
        <p:spPr>
          <a:xfrm>
            <a:off x="7947539" y="4678090"/>
            <a:ext cx="1479188" cy="21453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2" r="10286"/>
          <a:stretch/>
        </p:blipFill>
        <p:spPr>
          <a:xfrm>
            <a:off x="193406" y="4712688"/>
            <a:ext cx="2005791" cy="195007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86"/>
          <a:stretch/>
        </p:blipFill>
        <p:spPr>
          <a:xfrm>
            <a:off x="5969159" y="5032899"/>
            <a:ext cx="2064520" cy="168164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5" r="21785"/>
          <a:stretch/>
        </p:blipFill>
        <p:spPr>
          <a:xfrm>
            <a:off x="4024791" y="4694612"/>
            <a:ext cx="1877768" cy="188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56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6" t="13804" r="23434" b="13157"/>
          <a:stretch/>
        </p:blipFill>
        <p:spPr>
          <a:xfrm>
            <a:off x="2644876" y="1434481"/>
            <a:ext cx="2004569" cy="17945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 </a:t>
            </a:r>
            <a:r>
              <a:rPr lang="en-US" dirty="0" smtClean="0"/>
              <a:t>is awesome!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24" r="21087" b="27078"/>
          <a:stretch/>
        </p:blipFill>
        <p:spPr>
          <a:xfrm>
            <a:off x="9602603" y="4557509"/>
            <a:ext cx="2239298" cy="217578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54" t="905" r="5908" b="18479"/>
          <a:stretch/>
        </p:blipFill>
        <p:spPr>
          <a:xfrm>
            <a:off x="7184413" y="510812"/>
            <a:ext cx="1991336" cy="19210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97" t="2646" r="17681" b="23648"/>
          <a:stretch/>
        </p:blipFill>
        <p:spPr>
          <a:xfrm>
            <a:off x="4933837" y="749752"/>
            <a:ext cx="2171062" cy="20601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7" t="9704" r="22285" b="17324"/>
          <a:stretch/>
        </p:blipFill>
        <p:spPr>
          <a:xfrm>
            <a:off x="4951830" y="2952670"/>
            <a:ext cx="1990225" cy="19169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2" r="10746"/>
          <a:stretch/>
        </p:blipFill>
        <p:spPr>
          <a:xfrm>
            <a:off x="364477" y="1453019"/>
            <a:ext cx="2083043" cy="193798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3" t="462" r="8917"/>
          <a:stretch/>
        </p:blipFill>
        <p:spPr>
          <a:xfrm>
            <a:off x="9319131" y="839134"/>
            <a:ext cx="2178051" cy="174537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" r="6700"/>
          <a:stretch/>
        </p:blipFill>
        <p:spPr>
          <a:xfrm>
            <a:off x="7001419" y="2581239"/>
            <a:ext cx="2700047" cy="197627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3" t="2520" r="24814" b="2368"/>
          <a:stretch/>
        </p:blipFill>
        <p:spPr>
          <a:xfrm>
            <a:off x="9643830" y="2691849"/>
            <a:ext cx="2149167" cy="179097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43" y="3156253"/>
            <a:ext cx="2624276" cy="183699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13" t="13750" r="54719" b="37326"/>
          <a:stretch/>
        </p:blipFill>
        <p:spPr>
          <a:xfrm>
            <a:off x="220251" y="3229047"/>
            <a:ext cx="1828800" cy="192459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6" t="330" r="14819" b="32028"/>
          <a:stretch/>
        </p:blipFill>
        <p:spPr>
          <a:xfrm>
            <a:off x="2002307" y="4856569"/>
            <a:ext cx="1924596" cy="17781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66" t="683" r="31715" b="-4160"/>
          <a:stretch/>
        </p:blipFill>
        <p:spPr>
          <a:xfrm>
            <a:off x="7947539" y="4678090"/>
            <a:ext cx="1479188" cy="21453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2" r="10286"/>
          <a:stretch/>
        </p:blipFill>
        <p:spPr>
          <a:xfrm>
            <a:off x="193406" y="4712688"/>
            <a:ext cx="2005791" cy="195007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86"/>
          <a:stretch/>
        </p:blipFill>
        <p:spPr>
          <a:xfrm>
            <a:off x="5969159" y="5032899"/>
            <a:ext cx="2064520" cy="168164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5" r="21785"/>
          <a:stretch/>
        </p:blipFill>
        <p:spPr>
          <a:xfrm>
            <a:off x="4024791" y="4694612"/>
            <a:ext cx="1877768" cy="188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90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 </a:t>
            </a:r>
            <a:r>
              <a:rPr lang="en-US" dirty="0" smtClean="0"/>
              <a:t>is awesome!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This is a conference</a:t>
            </a:r>
            <a:r>
              <a:rPr lang="en-US" dirty="0"/>
              <a:t> </a:t>
            </a:r>
            <a:r>
              <a:rPr lang="en-US" dirty="0" smtClean="0"/>
              <a:t>about gameplay, not graphics.</a:t>
            </a:r>
          </a:p>
          <a:p>
            <a:pPr marL="0" indent="0">
              <a:buNone/>
            </a:pPr>
            <a:r>
              <a:rPr lang="en-US" dirty="0" smtClean="0"/>
              <a:t>So far, VR has mostly been experiences</a:t>
            </a:r>
          </a:p>
          <a:p>
            <a:pPr marL="0" indent="0">
              <a:buNone/>
            </a:pPr>
            <a:r>
              <a:rPr lang="en-US" dirty="0" smtClean="0"/>
              <a:t>or games ported from existing media.</a:t>
            </a:r>
          </a:p>
          <a:p>
            <a:pPr marL="0" indent="0">
              <a:buNone/>
            </a:pPr>
            <a:r>
              <a:rPr lang="en-US" dirty="0" smtClean="0"/>
              <a:t>And sure, many of those are AWESOME in VR!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61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abin"/>
        <a:ea typeface=""/>
        <a:cs typeface=""/>
      </a:majorFont>
      <a:minorFont>
        <a:latin typeface="Cab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11508</TotalTime>
  <Words>2515</Words>
  <Application>Microsoft Office PowerPoint</Application>
  <PresentationFormat>Widescreen</PresentationFormat>
  <Paragraphs>466</Paragraphs>
  <Slides>69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2" baseType="lpstr">
      <vt:lpstr>Arial</vt:lpstr>
      <vt:lpstr>Cabin</vt:lpstr>
      <vt:lpstr>Office Theme</vt:lpstr>
      <vt:lpstr>Virtual Reality as a Medium: Changing Mechanics</vt:lpstr>
      <vt:lpstr>Tom Forsyth</vt:lpstr>
      <vt:lpstr>VR is awesome!</vt:lpstr>
      <vt:lpstr>VR is awesome!</vt:lpstr>
      <vt:lpstr>VR is awesome!</vt:lpstr>
      <vt:lpstr>VR is awesome!</vt:lpstr>
      <vt:lpstr>VR is awesome!</vt:lpstr>
      <vt:lpstr>VR is awesome!</vt:lpstr>
      <vt:lpstr>VR is awesome!</vt:lpstr>
      <vt:lpstr>VR is awesome!</vt:lpstr>
      <vt:lpstr>Topics</vt:lpstr>
      <vt:lpstr>Current state of hardware</vt:lpstr>
      <vt:lpstr>Current state of hardware</vt:lpstr>
      <vt:lpstr>Current state of hardware</vt:lpstr>
      <vt:lpstr>Current state of hardware</vt:lpstr>
      <vt:lpstr>Current state of hardware</vt:lpstr>
      <vt:lpstr>Game Mechanics</vt:lpstr>
      <vt:lpstr>Movement &amp; locomotion</vt:lpstr>
      <vt:lpstr>Movement &amp; locomotion</vt:lpstr>
      <vt:lpstr>Movement &amp; locomotion</vt:lpstr>
      <vt:lpstr>Movement &amp; locomotion</vt:lpstr>
      <vt:lpstr>Movement &amp; locomotion</vt:lpstr>
      <vt:lpstr>Less cinematography</vt:lpstr>
      <vt:lpstr>Less cinematography</vt:lpstr>
      <vt:lpstr>Less cinematography</vt:lpstr>
      <vt:lpstr>Less cinematography</vt:lpstr>
      <vt:lpstr>Less cinematography</vt:lpstr>
      <vt:lpstr>Less cinematography</vt:lpstr>
      <vt:lpstr>Less cinematography</vt:lpstr>
      <vt:lpstr>Perception of space and scale</vt:lpstr>
      <vt:lpstr>Perception of space and scale</vt:lpstr>
      <vt:lpstr>Perception of space and scale</vt:lpstr>
      <vt:lpstr>Perception of space and scale</vt:lpstr>
      <vt:lpstr>Perception of space and scale</vt:lpstr>
      <vt:lpstr>Perception of space and scale</vt:lpstr>
      <vt:lpstr>Perception of space and scale</vt:lpstr>
      <vt:lpstr>Perception of space and scale</vt:lpstr>
      <vt:lpstr>Perception of space and scale</vt:lpstr>
      <vt:lpstr>Perception of space and scale</vt:lpstr>
      <vt:lpstr>Perception of space and scale</vt:lpstr>
      <vt:lpstr>Perception of space and scale</vt:lpstr>
      <vt:lpstr>Perception of space and scale</vt:lpstr>
      <vt:lpstr>Perception of space and scale</vt:lpstr>
      <vt:lpstr>Perception of space and scale</vt:lpstr>
      <vt:lpstr>Pacing and being kind to your user</vt:lpstr>
      <vt:lpstr>Pacing and being kind to your user</vt:lpstr>
      <vt:lpstr>Pacing and being kind to your user</vt:lpstr>
      <vt:lpstr>Pacing and being kind to your user</vt:lpstr>
      <vt:lpstr>Spatial sound</vt:lpstr>
      <vt:lpstr>Spatial sound</vt:lpstr>
      <vt:lpstr>Spatial sound</vt:lpstr>
      <vt:lpstr>Spatial sound</vt:lpstr>
      <vt:lpstr>Spatial sound</vt:lpstr>
      <vt:lpstr>Input methods</vt:lpstr>
      <vt:lpstr>Input methods</vt:lpstr>
      <vt:lpstr>Input methods</vt:lpstr>
      <vt:lpstr>Input methods</vt:lpstr>
      <vt:lpstr>Try these VR experiences…</vt:lpstr>
      <vt:lpstr>Try these VR experiences…</vt:lpstr>
      <vt:lpstr>Try these VR experiences…</vt:lpstr>
      <vt:lpstr>Try these VR experiences…</vt:lpstr>
      <vt:lpstr>Try these VR experiences…</vt:lpstr>
      <vt:lpstr>Try these VR experiences…</vt:lpstr>
      <vt:lpstr>Conclusions</vt:lpstr>
      <vt:lpstr>Conclusions</vt:lpstr>
      <vt:lpstr>Conclusions</vt:lpstr>
      <vt:lpstr>Conclusions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Forsyth</dc:creator>
  <cp:lastModifiedBy>user</cp:lastModifiedBy>
  <cp:revision>193</cp:revision>
  <dcterms:created xsi:type="dcterms:W3CDTF">2015-01-22T23:43:14Z</dcterms:created>
  <dcterms:modified xsi:type="dcterms:W3CDTF">2015-06-25T18:13:26Z</dcterms:modified>
</cp:coreProperties>
</file>

<file path=docProps/thumbnail.jpeg>
</file>